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handoutMasterIdLst>
    <p:handoutMasterId r:id="rId38"/>
  </p:handoutMasterIdLst>
  <p:sldIdLst>
    <p:sldId id="324" r:id="rId2"/>
    <p:sldId id="268" r:id="rId3"/>
    <p:sldId id="263" r:id="rId4"/>
    <p:sldId id="328" r:id="rId5"/>
    <p:sldId id="270" r:id="rId6"/>
    <p:sldId id="272" r:id="rId7"/>
    <p:sldId id="274" r:id="rId8"/>
    <p:sldId id="277" r:id="rId9"/>
    <p:sldId id="278" r:id="rId10"/>
    <p:sldId id="276" r:id="rId11"/>
    <p:sldId id="260" r:id="rId12"/>
    <p:sldId id="265" r:id="rId13"/>
    <p:sldId id="295" r:id="rId14"/>
    <p:sldId id="292" r:id="rId15"/>
    <p:sldId id="299" r:id="rId16"/>
    <p:sldId id="303" r:id="rId17"/>
    <p:sldId id="315" r:id="rId18"/>
    <p:sldId id="316" r:id="rId19"/>
    <p:sldId id="317" r:id="rId20"/>
    <p:sldId id="311" r:id="rId21"/>
    <p:sldId id="325" r:id="rId22"/>
    <p:sldId id="326" r:id="rId23"/>
    <p:sldId id="329" r:id="rId24"/>
    <p:sldId id="330" r:id="rId25"/>
    <p:sldId id="312" r:id="rId26"/>
    <p:sldId id="314" r:id="rId27"/>
    <p:sldId id="321" r:id="rId28"/>
    <p:sldId id="335" r:id="rId29"/>
    <p:sldId id="322" r:id="rId30"/>
    <p:sldId id="258" r:id="rId31"/>
    <p:sldId id="337" r:id="rId32"/>
    <p:sldId id="334" r:id="rId33"/>
    <p:sldId id="338" r:id="rId34"/>
    <p:sldId id="331" r:id="rId35"/>
    <p:sldId id="332" r:id="rId36"/>
  </p:sldIdLst>
  <p:sldSz cx="9144000" cy="6858000" type="screen4x3"/>
  <p:notesSz cx="6815138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CC"/>
    <a:srgbClr val="00CC00"/>
    <a:srgbClr val="FF66CC"/>
    <a:srgbClr val="CC3300"/>
    <a:srgbClr val="CC99FF"/>
    <a:srgbClr val="FF3300"/>
    <a:srgbClr val="FFFF66"/>
    <a:srgbClr val="66FF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 autoAdjust="0"/>
  </p:normalViewPr>
  <p:slideViewPr>
    <p:cSldViewPr>
      <p:cViewPr varScale="1">
        <p:scale>
          <a:sx n="74" d="100"/>
          <a:sy n="74" d="100"/>
        </p:scale>
        <p:origin x="-10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2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AA7353-91EC-496E-972E-F9525B8AA9B6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1D0D5C-73EB-4B10-97A0-D3CB64E9CDA4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4BFABC83-EC2A-4722-A3FB-54C6EBD079D1}" type="parTrans" cxnId="{A2FCBDF8-2948-43A8-9A93-AB161875B5FB}">
      <dgm:prSet/>
      <dgm:spPr/>
      <dgm:t>
        <a:bodyPr/>
        <a:lstStyle/>
        <a:p>
          <a:endParaRPr lang="ru-RU"/>
        </a:p>
      </dgm:t>
    </dgm:pt>
    <dgm:pt modelId="{3B3B2073-2922-4E3A-898B-160BFDC6F2A3}" type="sibTrans" cxnId="{A2FCBDF8-2948-43A8-9A93-AB161875B5FB}">
      <dgm:prSet/>
      <dgm:spPr/>
      <dgm:t>
        <a:bodyPr/>
        <a:lstStyle/>
        <a:p>
          <a:endParaRPr lang="ru-RU"/>
        </a:p>
      </dgm:t>
    </dgm:pt>
    <dgm:pt modelId="{C3E5740C-31C4-436C-91DD-D77087210792}">
      <dgm:prSet phldrT="[Текст]"/>
      <dgm:spPr/>
      <dgm:t>
        <a:bodyPr/>
        <a:lstStyle/>
        <a:p>
          <a:r>
            <a:rPr lang="ru-RU" b="1" i="1" dirty="0" smtClean="0"/>
            <a:t>Поставить существительное в ________________.</a:t>
          </a:r>
          <a:endParaRPr lang="ru-RU" dirty="0"/>
        </a:p>
      </dgm:t>
    </dgm:pt>
    <dgm:pt modelId="{BEFDBB92-346F-4839-9D0A-109B01A69CA2}" type="parTrans" cxnId="{7E759670-77A6-4658-AF62-5CAD4641A61F}">
      <dgm:prSet/>
      <dgm:spPr/>
      <dgm:t>
        <a:bodyPr/>
        <a:lstStyle/>
        <a:p>
          <a:endParaRPr lang="ru-RU"/>
        </a:p>
      </dgm:t>
    </dgm:pt>
    <dgm:pt modelId="{59B59C0A-3B6E-4B3D-B987-EDD48A891A19}" type="sibTrans" cxnId="{7E759670-77A6-4658-AF62-5CAD4641A61F}">
      <dgm:prSet/>
      <dgm:spPr/>
      <dgm:t>
        <a:bodyPr/>
        <a:lstStyle/>
        <a:p>
          <a:endParaRPr lang="ru-RU"/>
        </a:p>
      </dgm:t>
    </dgm:pt>
    <dgm:pt modelId="{0F28FFEA-C9F3-4C2D-92A5-47B0863B78FB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08D7FA27-1C5E-499B-95E4-727413755EFA}" type="parTrans" cxnId="{FB8D61C0-9D7E-470F-88D7-F1177821D105}">
      <dgm:prSet/>
      <dgm:spPr/>
      <dgm:t>
        <a:bodyPr/>
        <a:lstStyle/>
        <a:p>
          <a:endParaRPr lang="ru-RU"/>
        </a:p>
      </dgm:t>
    </dgm:pt>
    <dgm:pt modelId="{C8BE547E-BF1E-4286-95F4-00BD150B0107}" type="sibTrans" cxnId="{FB8D61C0-9D7E-470F-88D7-F1177821D105}">
      <dgm:prSet/>
      <dgm:spPr/>
      <dgm:t>
        <a:bodyPr/>
        <a:lstStyle/>
        <a:p>
          <a:endParaRPr lang="ru-RU"/>
        </a:p>
      </dgm:t>
    </dgm:pt>
    <dgm:pt modelId="{9AA91590-AA58-4872-9672-A90F7712ACB9}">
      <dgm:prSet phldrT="[Текст]"/>
      <dgm:spPr/>
      <dgm:t>
        <a:bodyPr/>
        <a:lstStyle/>
        <a:p>
          <a:r>
            <a:rPr lang="ru-RU" b="1" dirty="0" smtClean="0"/>
            <a:t>Определить ____________.</a:t>
          </a:r>
          <a:endParaRPr lang="ru-RU" dirty="0"/>
        </a:p>
      </dgm:t>
    </dgm:pt>
    <dgm:pt modelId="{04D7F438-871F-4B61-BB35-5575FE6ADDB6}" type="parTrans" cxnId="{4B5E2EE3-FB00-4B76-AD5A-0161FB96B6E1}">
      <dgm:prSet/>
      <dgm:spPr/>
      <dgm:t>
        <a:bodyPr/>
        <a:lstStyle/>
        <a:p>
          <a:endParaRPr lang="ru-RU"/>
        </a:p>
      </dgm:t>
    </dgm:pt>
    <dgm:pt modelId="{B140B5AA-6E91-462F-9778-2A5B043D4FFB}" type="sibTrans" cxnId="{4B5E2EE3-FB00-4B76-AD5A-0161FB96B6E1}">
      <dgm:prSet/>
      <dgm:spPr/>
      <dgm:t>
        <a:bodyPr/>
        <a:lstStyle/>
        <a:p>
          <a:endParaRPr lang="ru-RU"/>
        </a:p>
      </dgm:t>
    </dgm:pt>
    <dgm:pt modelId="{A8C51061-6CD6-4D92-8807-C19ED8AD831C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0891CC41-C250-4FDD-9D0B-FD9469A12DFA}" type="parTrans" cxnId="{5A44158C-B172-41A8-8D2D-CA0989FD677D}">
      <dgm:prSet/>
      <dgm:spPr/>
      <dgm:t>
        <a:bodyPr/>
        <a:lstStyle/>
        <a:p>
          <a:endParaRPr lang="ru-RU"/>
        </a:p>
      </dgm:t>
    </dgm:pt>
    <dgm:pt modelId="{A9BA3B0E-9E49-46F0-BBAA-01F01BB14BE3}" type="sibTrans" cxnId="{5A44158C-B172-41A8-8D2D-CA0989FD677D}">
      <dgm:prSet/>
      <dgm:spPr/>
      <dgm:t>
        <a:bodyPr/>
        <a:lstStyle/>
        <a:p>
          <a:endParaRPr lang="ru-RU"/>
        </a:p>
      </dgm:t>
    </dgm:pt>
    <dgm:pt modelId="{644E3B11-0B29-4452-956B-032A6C2CC2C9}">
      <dgm:prSet phldrT="[Текст]"/>
      <dgm:spPr/>
      <dgm:t>
        <a:bodyPr/>
        <a:lstStyle/>
        <a:p>
          <a:r>
            <a:rPr lang="ru-RU" b="1" dirty="0" smtClean="0"/>
            <a:t>Определить ____________.</a:t>
          </a:r>
          <a:endParaRPr lang="ru-RU" dirty="0"/>
        </a:p>
      </dgm:t>
    </dgm:pt>
    <dgm:pt modelId="{3B17D5C1-FEAB-4C29-B604-D2A8384B8436}" type="parTrans" cxnId="{7E50768C-5BBC-44C9-B27E-51965317F2EB}">
      <dgm:prSet/>
      <dgm:spPr/>
      <dgm:t>
        <a:bodyPr/>
        <a:lstStyle/>
        <a:p>
          <a:endParaRPr lang="ru-RU"/>
        </a:p>
      </dgm:t>
    </dgm:pt>
    <dgm:pt modelId="{AB1D6D62-66F0-4B14-BC31-A7B2D2727FD7}" type="sibTrans" cxnId="{7E50768C-5BBC-44C9-B27E-51965317F2EB}">
      <dgm:prSet/>
      <dgm:spPr/>
      <dgm:t>
        <a:bodyPr/>
        <a:lstStyle/>
        <a:p>
          <a:endParaRPr lang="ru-RU"/>
        </a:p>
      </dgm:t>
    </dgm:pt>
    <dgm:pt modelId="{637FA64E-B8BD-47C0-941B-B6B9FA4C935D}" type="pres">
      <dgm:prSet presAssocID="{38AA7353-91EC-496E-972E-F9525B8AA9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6C2D5A-143E-4349-BF44-AEB79ABD7362}" type="pres">
      <dgm:prSet presAssocID="{551D0D5C-73EB-4B10-97A0-D3CB64E9CDA4}" presName="composite" presStyleCnt="0"/>
      <dgm:spPr/>
    </dgm:pt>
    <dgm:pt modelId="{58150BB7-4E65-406D-81EC-5471E0F700AD}" type="pres">
      <dgm:prSet presAssocID="{551D0D5C-73EB-4B10-97A0-D3CB64E9CDA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5D4E8-0D80-48F5-8E45-3FD970B51F84}" type="pres">
      <dgm:prSet presAssocID="{551D0D5C-73EB-4B10-97A0-D3CB64E9CDA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7C7EF-A4A8-4534-98DA-B280BCE0A849}" type="pres">
      <dgm:prSet presAssocID="{3B3B2073-2922-4E3A-898B-160BFDC6F2A3}" presName="sp" presStyleCnt="0"/>
      <dgm:spPr/>
    </dgm:pt>
    <dgm:pt modelId="{7CEFE379-6101-4366-ABF7-A95DC0F46B13}" type="pres">
      <dgm:prSet presAssocID="{0F28FFEA-C9F3-4C2D-92A5-47B0863B78FB}" presName="composite" presStyleCnt="0"/>
      <dgm:spPr/>
    </dgm:pt>
    <dgm:pt modelId="{2B07888A-1E1C-488E-83B6-4A9774A89DBA}" type="pres">
      <dgm:prSet presAssocID="{0F28FFEA-C9F3-4C2D-92A5-47B0863B78F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AFDAFC-714D-4D1C-854A-3F90E3443782}" type="pres">
      <dgm:prSet presAssocID="{0F28FFEA-C9F3-4C2D-92A5-47B0863B78F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AFA1BE-F54B-42EF-857A-C7E9BBAF064C}" type="pres">
      <dgm:prSet presAssocID="{C8BE547E-BF1E-4286-95F4-00BD150B0107}" presName="sp" presStyleCnt="0"/>
      <dgm:spPr/>
    </dgm:pt>
    <dgm:pt modelId="{96C1FC10-C46C-4170-A581-47A26079C14E}" type="pres">
      <dgm:prSet presAssocID="{A8C51061-6CD6-4D92-8807-C19ED8AD831C}" presName="composite" presStyleCnt="0"/>
      <dgm:spPr/>
    </dgm:pt>
    <dgm:pt modelId="{30E84768-DADC-45CF-B88E-1ECEB606A69D}" type="pres">
      <dgm:prSet presAssocID="{A8C51061-6CD6-4D92-8807-C19ED8AD831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78D5CB-DA06-4991-AB7E-E93388645D8D}" type="pres">
      <dgm:prSet presAssocID="{A8C51061-6CD6-4D92-8807-C19ED8AD831C}" presName="descendantText" presStyleLbl="alignAcc1" presStyleIdx="2" presStyleCnt="3" custLinFactNeighborX="-769" custLinFactNeighborY="-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759670-77A6-4658-AF62-5CAD4641A61F}" srcId="{551D0D5C-73EB-4B10-97A0-D3CB64E9CDA4}" destId="{C3E5740C-31C4-436C-91DD-D77087210792}" srcOrd="0" destOrd="0" parTransId="{BEFDBB92-346F-4839-9D0A-109B01A69CA2}" sibTransId="{59B59C0A-3B6E-4B3D-B987-EDD48A891A19}"/>
    <dgm:cxn modelId="{66B62377-545E-439E-82C2-107F8D319A33}" type="presOf" srcId="{551D0D5C-73EB-4B10-97A0-D3CB64E9CDA4}" destId="{58150BB7-4E65-406D-81EC-5471E0F700AD}" srcOrd="0" destOrd="0" presId="urn:microsoft.com/office/officeart/2005/8/layout/chevron2"/>
    <dgm:cxn modelId="{41AD5128-AF5E-4DC0-9251-62FC8402033A}" type="presOf" srcId="{C3E5740C-31C4-436C-91DD-D77087210792}" destId="{E9B5D4E8-0D80-48F5-8E45-3FD970B51F84}" srcOrd="0" destOrd="0" presId="urn:microsoft.com/office/officeart/2005/8/layout/chevron2"/>
    <dgm:cxn modelId="{8A76AACD-415C-4799-A91D-7E28FEE68ABA}" type="presOf" srcId="{38AA7353-91EC-496E-972E-F9525B8AA9B6}" destId="{637FA64E-B8BD-47C0-941B-B6B9FA4C935D}" srcOrd="0" destOrd="0" presId="urn:microsoft.com/office/officeart/2005/8/layout/chevron2"/>
    <dgm:cxn modelId="{D75789EE-C2EF-4924-A37B-E896129C31CF}" type="presOf" srcId="{0F28FFEA-C9F3-4C2D-92A5-47B0863B78FB}" destId="{2B07888A-1E1C-488E-83B6-4A9774A89DBA}" srcOrd="0" destOrd="0" presId="urn:microsoft.com/office/officeart/2005/8/layout/chevron2"/>
    <dgm:cxn modelId="{A2FCBDF8-2948-43A8-9A93-AB161875B5FB}" srcId="{38AA7353-91EC-496E-972E-F9525B8AA9B6}" destId="{551D0D5C-73EB-4B10-97A0-D3CB64E9CDA4}" srcOrd="0" destOrd="0" parTransId="{4BFABC83-EC2A-4722-A3FB-54C6EBD079D1}" sibTransId="{3B3B2073-2922-4E3A-898B-160BFDC6F2A3}"/>
    <dgm:cxn modelId="{7231C688-DDB2-4359-AEDD-5A1D3AC08771}" type="presOf" srcId="{644E3B11-0B29-4452-956B-032A6C2CC2C9}" destId="{2078D5CB-DA06-4991-AB7E-E93388645D8D}" srcOrd="0" destOrd="0" presId="urn:microsoft.com/office/officeart/2005/8/layout/chevron2"/>
    <dgm:cxn modelId="{FB8D61C0-9D7E-470F-88D7-F1177821D105}" srcId="{38AA7353-91EC-496E-972E-F9525B8AA9B6}" destId="{0F28FFEA-C9F3-4C2D-92A5-47B0863B78FB}" srcOrd="1" destOrd="0" parTransId="{08D7FA27-1C5E-499B-95E4-727413755EFA}" sibTransId="{C8BE547E-BF1E-4286-95F4-00BD150B0107}"/>
    <dgm:cxn modelId="{2B11CB9B-4CB0-4BC8-99B0-AA302A2F2017}" type="presOf" srcId="{A8C51061-6CD6-4D92-8807-C19ED8AD831C}" destId="{30E84768-DADC-45CF-B88E-1ECEB606A69D}" srcOrd="0" destOrd="0" presId="urn:microsoft.com/office/officeart/2005/8/layout/chevron2"/>
    <dgm:cxn modelId="{7E50768C-5BBC-44C9-B27E-51965317F2EB}" srcId="{A8C51061-6CD6-4D92-8807-C19ED8AD831C}" destId="{644E3B11-0B29-4452-956B-032A6C2CC2C9}" srcOrd="0" destOrd="0" parTransId="{3B17D5C1-FEAB-4C29-B604-D2A8384B8436}" sibTransId="{AB1D6D62-66F0-4B14-BC31-A7B2D2727FD7}"/>
    <dgm:cxn modelId="{5A44158C-B172-41A8-8D2D-CA0989FD677D}" srcId="{38AA7353-91EC-496E-972E-F9525B8AA9B6}" destId="{A8C51061-6CD6-4D92-8807-C19ED8AD831C}" srcOrd="2" destOrd="0" parTransId="{0891CC41-C250-4FDD-9D0B-FD9469A12DFA}" sibTransId="{A9BA3B0E-9E49-46F0-BBAA-01F01BB14BE3}"/>
    <dgm:cxn modelId="{4B5E2EE3-FB00-4B76-AD5A-0161FB96B6E1}" srcId="{0F28FFEA-C9F3-4C2D-92A5-47B0863B78FB}" destId="{9AA91590-AA58-4872-9672-A90F7712ACB9}" srcOrd="0" destOrd="0" parTransId="{04D7F438-871F-4B61-BB35-5575FE6ADDB6}" sibTransId="{B140B5AA-6E91-462F-9778-2A5B043D4FFB}"/>
    <dgm:cxn modelId="{55E09526-539E-46BC-8724-46978487CFAB}" type="presOf" srcId="{9AA91590-AA58-4872-9672-A90F7712ACB9}" destId="{EBAFDAFC-714D-4D1C-854A-3F90E3443782}" srcOrd="0" destOrd="0" presId="urn:microsoft.com/office/officeart/2005/8/layout/chevron2"/>
    <dgm:cxn modelId="{3B15678E-327E-4BFA-8C32-597F247661BF}" type="presParOf" srcId="{637FA64E-B8BD-47C0-941B-B6B9FA4C935D}" destId="{D06C2D5A-143E-4349-BF44-AEB79ABD7362}" srcOrd="0" destOrd="0" presId="urn:microsoft.com/office/officeart/2005/8/layout/chevron2"/>
    <dgm:cxn modelId="{35DB3255-5D6C-458D-8BA6-6F7394794A7A}" type="presParOf" srcId="{D06C2D5A-143E-4349-BF44-AEB79ABD7362}" destId="{58150BB7-4E65-406D-81EC-5471E0F700AD}" srcOrd="0" destOrd="0" presId="urn:microsoft.com/office/officeart/2005/8/layout/chevron2"/>
    <dgm:cxn modelId="{DCFB4A03-60CA-4F66-8E29-80D9C5F416E7}" type="presParOf" srcId="{D06C2D5A-143E-4349-BF44-AEB79ABD7362}" destId="{E9B5D4E8-0D80-48F5-8E45-3FD970B51F84}" srcOrd="1" destOrd="0" presId="urn:microsoft.com/office/officeart/2005/8/layout/chevron2"/>
    <dgm:cxn modelId="{CB756F3D-7038-4BAD-9965-C77404FEDC8C}" type="presParOf" srcId="{637FA64E-B8BD-47C0-941B-B6B9FA4C935D}" destId="{5647C7EF-A4A8-4534-98DA-B280BCE0A849}" srcOrd="1" destOrd="0" presId="urn:microsoft.com/office/officeart/2005/8/layout/chevron2"/>
    <dgm:cxn modelId="{224805A1-1EA8-4403-9886-C0B97BA6AA07}" type="presParOf" srcId="{637FA64E-B8BD-47C0-941B-B6B9FA4C935D}" destId="{7CEFE379-6101-4366-ABF7-A95DC0F46B13}" srcOrd="2" destOrd="0" presId="urn:microsoft.com/office/officeart/2005/8/layout/chevron2"/>
    <dgm:cxn modelId="{8A424067-2330-4CC6-AAF9-A26DB1BB9E73}" type="presParOf" srcId="{7CEFE379-6101-4366-ABF7-A95DC0F46B13}" destId="{2B07888A-1E1C-488E-83B6-4A9774A89DBA}" srcOrd="0" destOrd="0" presId="urn:microsoft.com/office/officeart/2005/8/layout/chevron2"/>
    <dgm:cxn modelId="{DCC3CB94-D99B-4BB8-B744-FCCC79A5EE04}" type="presParOf" srcId="{7CEFE379-6101-4366-ABF7-A95DC0F46B13}" destId="{EBAFDAFC-714D-4D1C-854A-3F90E3443782}" srcOrd="1" destOrd="0" presId="urn:microsoft.com/office/officeart/2005/8/layout/chevron2"/>
    <dgm:cxn modelId="{EA4F701D-D432-4178-9364-31DC10831B4A}" type="presParOf" srcId="{637FA64E-B8BD-47C0-941B-B6B9FA4C935D}" destId="{17AFA1BE-F54B-42EF-857A-C7E9BBAF064C}" srcOrd="3" destOrd="0" presId="urn:microsoft.com/office/officeart/2005/8/layout/chevron2"/>
    <dgm:cxn modelId="{DC2C3D97-C6D6-44C5-AD30-6599B376C6E2}" type="presParOf" srcId="{637FA64E-B8BD-47C0-941B-B6B9FA4C935D}" destId="{96C1FC10-C46C-4170-A581-47A26079C14E}" srcOrd="4" destOrd="0" presId="urn:microsoft.com/office/officeart/2005/8/layout/chevron2"/>
    <dgm:cxn modelId="{16C87E1B-D9A2-4FFA-9670-0C3CC0BB4735}" type="presParOf" srcId="{96C1FC10-C46C-4170-A581-47A26079C14E}" destId="{30E84768-DADC-45CF-B88E-1ECEB606A69D}" srcOrd="0" destOrd="0" presId="urn:microsoft.com/office/officeart/2005/8/layout/chevron2"/>
    <dgm:cxn modelId="{293B0C87-2C97-43E5-B8AB-EAD0E4DB5094}" type="presParOf" srcId="{96C1FC10-C46C-4170-A581-47A26079C14E}" destId="{2078D5CB-DA06-4991-AB7E-E93388645D8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AA7353-91EC-496E-972E-F9525B8AA9B6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1D0D5C-73EB-4B10-97A0-D3CB64E9CDA4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4BFABC83-EC2A-4722-A3FB-54C6EBD079D1}" type="parTrans" cxnId="{A2FCBDF8-2948-43A8-9A93-AB161875B5FB}">
      <dgm:prSet/>
      <dgm:spPr/>
      <dgm:t>
        <a:bodyPr/>
        <a:lstStyle/>
        <a:p>
          <a:endParaRPr lang="ru-RU"/>
        </a:p>
      </dgm:t>
    </dgm:pt>
    <dgm:pt modelId="{3B3B2073-2922-4E3A-898B-160BFDC6F2A3}" type="sibTrans" cxnId="{A2FCBDF8-2948-43A8-9A93-AB161875B5FB}">
      <dgm:prSet/>
      <dgm:spPr/>
      <dgm:t>
        <a:bodyPr/>
        <a:lstStyle/>
        <a:p>
          <a:endParaRPr lang="ru-RU"/>
        </a:p>
      </dgm:t>
    </dgm:pt>
    <dgm:pt modelId="{C3E5740C-31C4-436C-91DD-D77087210792}">
      <dgm:prSet phldrT="[Текст]"/>
      <dgm:spPr/>
      <dgm:t>
        <a:bodyPr/>
        <a:lstStyle/>
        <a:p>
          <a:r>
            <a:rPr lang="ru-RU" b="1" i="1" smtClean="0"/>
            <a:t>Поставить существительное в начальную форму.</a:t>
          </a:r>
          <a:endParaRPr lang="ru-RU" dirty="0"/>
        </a:p>
      </dgm:t>
    </dgm:pt>
    <dgm:pt modelId="{BEFDBB92-346F-4839-9D0A-109B01A69CA2}" type="parTrans" cxnId="{7E759670-77A6-4658-AF62-5CAD4641A61F}">
      <dgm:prSet/>
      <dgm:spPr/>
      <dgm:t>
        <a:bodyPr/>
        <a:lstStyle/>
        <a:p>
          <a:endParaRPr lang="ru-RU"/>
        </a:p>
      </dgm:t>
    </dgm:pt>
    <dgm:pt modelId="{59B59C0A-3B6E-4B3D-B987-EDD48A891A19}" type="sibTrans" cxnId="{7E759670-77A6-4658-AF62-5CAD4641A61F}">
      <dgm:prSet/>
      <dgm:spPr/>
      <dgm:t>
        <a:bodyPr/>
        <a:lstStyle/>
        <a:p>
          <a:endParaRPr lang="ru-RU"/>
        </a:p>
      </dgm:t>
    </dgm:pt>
    <dgm:pt modelId="{0F28FFEA-C9F3-4C2D-92A5-47B0863B78FB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08D7FA27-1C5E-499B-95E4-727413755EFA}" type="parTrans" cxnId="{FB8D61C0-9D7E-470F-88D7-F1177821D105}">
      <dgm:prSet/>
      <dgm:spPr/>
      <dgm:t>
        <a:bodyPr/>
        <a:lstStyle/>
        <a:p>
          <a:endParaRPr lang="ru-RU"/>
        </a:p>
      </dgm:t>
    </dgm:pt>
    <dgm:pt modelId="{C8BE547E-BF1E-4286-95F4-00BD150B0107}" type="sibTrans" cxnId="{FB8D61C0-9D7E-470F-88D7-F1177821D105}">
      <dgm:prSet/>
      <dgm:spPr/>
      <dgm:t>
        <a:bodyPr/>
        <a:lstStyle/>
        <a:p>
          <a:endParaRPr lang="ru-RU"/>
        </a:p>
      </dgm:t>
    </dgm:pt>
    <dgm:pt modelId="{9AA91590-AA58-4872-9672-A90F7712ACB9}">
      <dgm:prSet phldrT="[Текст]"/>
      <dgm:spPr/>
      <dgm:t>
        <a:bodyPr/>
        <a:lstStyle/>
        <a:p>
          <a:r>
            <a:rPr lang="ru-RU" b="1" dirty="0" smtClean="0"/>
            <a:t>Определить склонение.</a:t>
          </a:r>
          <a:endParaRPr lang="ru-RU" dirty="0"/>
        </a:p>
      </dgm:t>
    </dgm:pt>
    <dgm:pt modelId="{04D7F438-871F-4B61-BB35-5575FE6ADDB6}" type="parTrans" cxnId="{4B5E2EE3-FB00-4B76-AD5A-0161FB96B6E1}">
      <dgm:prSet/>
      <dgm:spPr/>
      <dgm:t>
        <a:bodyPr/>
        <a:lstStyle/>
        <a:p>
          <a:endParaRPr lang="ru-RU"/>
        </a:p>
      </dgm:t>
    </dgm:pt>
    <dgm:pt modelId="{B140B5AA-6E91-462F-9778-2A5B043D4FFB}" type="sibTrans" cxnId="{4B5E2EE3-FB00-4B76-AD5A-0161FB96B6E1}">
      <dgm:prSet/>
      <dgm:spPr/>
      <dgm:t>
        <a:bodyPr/>
        <a:lstStyle/>
        <a:p>
          <a:endParaRPr lang="ru-RU"/>
        </a:p>
      </dgm:t>
    </dgm:pt>
    <dgm:pt modelId="{A8C51061-6CD6-4D92-8807-C19ED8AD831C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0891CC41-C250-4FDD-9D0B-FD9469A12DFA}" type="parTrans" cxnId="{5A44158C-B172-41A8-8D2D-CA0989FD677D}">
      <dgm:prSet/>
      <dgm:spPr/>
      <dgm:t>
        <a:bodyPr/>
        <a:lstStyle/>
        <a:p>
          <a:endParaRPr lang="ru-RU"/>
        </a:p>
      </dgm:t>
    </dgm:pt>
    <dgm:pt modelId="{A9BA3B0E-9E49-46F0-BBAA-01F01BB14BE3}" type="sibTrans" cxnId="{5A44158C-B172-41A8-8D2D-CA0989FD677D}">
      <dgm:prSet/>
      <dgm:spPr/>
      <dgm:t>
        <a:bodyPr/>
        <a:lstStyle/>
        <a:p>
          <a:endParaRPr lang="ru-RU"/>
        </a:p>
      </dgm:t>
    </dgm:pt>
    <dgm:pt modelId="{644E3B11-0B29-4452-956B-032A6C2CC2C9}">
      <dgm:prSet phldrT="[Текст]"/>
      <dgm:spPr/>
      <dgm:t>
        <a:bodyPr/>
        <a:lstStyle/>
        <a:p>
          <a:r>
            <a:rPr lang="ru-RU" b="1" dirty="0" smtClean="0"/>
            <a:t>Определить падеж.</a:t>
          </a:r>
          <a:endParaRPr lang="ru-RU" dirty="0"/>
        </a:p>
      </dgm:t>
    </dgm:pt>
    <dgm:pt modelId="{3B17D5C1-FEAB-4C29-B604-D2A8384B8436}" type="parTrans" cxnId="{7E50768C-5BBC-44C9-B27E-51965317F2EB}">
      <dgm:prSet/>
      <dgm:spPr/>
      <dgm:t>
        <a:bodyPr/>
        <a:lstStyle/>
        <a:p>
          <a:endParaRPr lang="ru-RU"/>
        </a:p>
      </dgm:t>
    </dgm:pt>
    <dgm:pt modelId="{AB1D6D62-66F0-4B14-BC31-A7B2D2727FD7}" type="sibTrans" cxnId="{7E50768C-5BBC-44C9-B27E-51965317F2EB}">
      <dgm:prSet/>
      <dgm:spPr/>
      <dgm:t>
        <a:bodyPr/>
        <a:lstStyle/>
        <a:p>
          <a:endParaRPr lang="ru-RU"/>
        </a:p>
      </dgm:t>
    </dgm:pt>
    <dgm:pt modelId="{637FA64E-B8BD-47C0-941B-B6B9FA4C935D}" type="pres">
      <dgm:prSet presAssocID="{38AA7353-91EC-496E-972E-F9525B8AA9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6C2D5A-143E-4349-BF44-AEB79ABD7362}" type="pres">
      <dgm:prSet presAssocID="{551D0D5C-73EB-4B10-97A0-D3CB64E9CDA4}" presName="composite" presStyleCnt="0"/>
      <dgm:spPr/>
    </dgm:pt>
    <dgm:pt modelId="{58150BB7-4E65-406D-81EC-5471E0F700AD}" type="pres">
      <dgm:prSet presAssocID="{551D0D5C-73EB-4B10-97A0-D3CB64E9CDA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5D4E8-0D80-48F5-8E45-3FD970B51F84}" type="pres">
      <dgm:prSet presAssocID="{551D0D5C-73EB-4B10-97A0-D3CB64E9CDA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7C7EF-A4A8-4534-98DA-B280BCE0A849}" type="pres">
      <dgm:prSet presAssocID="{3B3B2073-2922-4E3A-898B-160BFDC6F2A3}" presName="sp" presStyleCnt="0"/>
      <dgm:spPr/>
    </dgm:pt>
    <dgm:pt modelId="{7CEFE379-6101-4366-ABF7-A95DC0F46B13}" type="pres">
      <dgm:prSet presAssocID="{0F28FFEA-C9F3-4C2D-92A5-47B0863B78FB}" presName="composite" presStyleCnt="0"/>
      <dgm:spPr/>
    </dgm:pt>
    <dgm:pt modelId="{2B07888A-1E1C-488E-83B6-4A9774A89DBA}" type="pres">
      <dgm:prSet presAssocID="{0F28FFEA-C9F3-4C2D-92A5-47B0863B78F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AFDAFC-714D-4D1C-854A-3F90E3443782}" type="pres">
      <dgm:prSet presAssocID="{0F28FFEA-C9F3-4C2D-92A5-47B0863B78F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AFA1BE-F54B-42EF-857A-C7E9BBAF064C}" type="pres">
      <dgm:prSet presAssocID="{C8BE547E-BF1E-4286-95F4-00BD150B0107}" presName="sp" presStyleCnt="0"/>
      <dgm:spPr/>
    </dgm:pt>
    <dgm:pt modelId="{96C1FC10-C46C-4170-A581-47A26079C14E}" type="pres">
      <dgm:prSet presAssocID="{A8C51061-6CD6-4D92-8807-C19ED8AD831C}" presName="composite" presStyleCnt="0"/>
      <dgm:spPr/>
    </dgm:pt>
    <dgm:pt modelId="{30E84768-DADC-45CF-B88E-1ECEB606A69D}" type="pres">
      <dgm:prSet presAssocID="{A8C51061-6CD6-4D92-8807-C19ED8AD831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78D5CB-DA06-4991-AB7E-E93388645D8D}" type="pres">
      <dgm:prSet presAssocID="{A8C51061-6CD6-4D92-8807-C19ED8AD831C}" presName="descendantText" presStyleLbl="alignAcc1" presStyleIdx="2" presStyleCnt="3" custLinFactNeighborX="-769" custLinFactNeighborY="-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708CA0-D132-4359-870D-3D94E73D8E78}" type="presOf" srcId="{551D0D5C-73EB-4B10-97A0-D3CB64E9CDA4}" destId="{58150BB7-4E65-406D-81EC-5471E0F700AD}" srcOrd="0" destOrd="0" presId="urn:microsoft.com/office/officeart/2005/8/layout/chevron2"/>
    <dgm:cxn modelId="{7E759670-77A6-4658-AF62-5CAD4641A61F}" srcId="{551D0D5C-73EB-4B10-97A0-D3CB64E9CDA4}" destId="{C3E5740C-31C4-436C-91DD-D77087210792}" srcOrd="0" destOrd="0" parTransId="{BEFDBB92-346F-4839-9D0A-109B01A69CA2}" sibTransId="{59B59C0A-3B6E-4B3D-B987-EDD48A891A19}"/>
    <dgm:cxn modelId="{9D349C7B-B625-4EA3-8D5F-3E72EFE288DA}" type="presOf" srcId="{0F28FFEA-C9F3-4C2D-92A5-47B0863B78FB}" destId="{2B07888A-1E1C-488E-83B6-4A9774A89DBA}" srcOrd="0" destOrd="0" presId="urn:microsoft.com/office/officeart/2005/8/layout/chevron2"/>
    <dgm:cxn modelId="{A2FCBDF8-2948-43A8-9A93-AB161875B5FB}" srcId="{38AA7353-91EC-496E-972E-F9525B8AA9B6}" destId="{551D0D5C-73EB-4B10-97A0-D3CB64E9CDA4}" srcOrd="0" destOrd="0" parTransId="{4BFABC83-EC2A-4722-A3FB-54C6EBD079D1}" sibTransId="{3B3B2073-2922-4E3A-898B-160BFDC6F2A3}"/>
    <dgm:cxn modelId="{FB8D61C0-9D7E-470F-88D7-F1177821D105}" srcId="{38AA7353-91EC-496E-972E-F9525B8AA9B6}" destId="{0F28FFEA-C9F3-4C2D-92A5-47B0863B78FB}" srcOrd="1" destOrd="0" parTransId="{08D7FA27-1C5E-499B-95E4-727413755EFA}" sibTransId="{C8BE547E-BF1E-4286-95F4-00BD150B0107}"/>
    <dgm:cxn modelId="{A355A1C1-0A24-4E96-BEA7-A866E5E7ABF0}" type="presOf" srcId="{9AA91590-AA58-4872-9672-A90F7712ACB9}" destId="{EBAFDAFC-714D-4D1C-854A-3F90E3443782}" srcOrd="0" destOrd="0" presId="urn:microsoft.com/office/officeart/2005/8/layout/chevron2"/>
    <dgm:cxn modelId="{AD6244D3-2A9B-478F-AD6B-BACF7222F001}" type="presOf" srcId="{C3E5740C-31C4-436C-91DD-D77087210792}" destId="{E9B5D4E8-0D80-48F5-8E45-3FD970B51F84}" srcOrd="0" destOrd="0" presId="urn:microsoft.com/office/officeart/2005/8/layout/chevron2"/>
    <dgm:cxn modelId="{7E50768C-5BBC-44C9-B27E-51965317F2EB}" srcId="{A8C51061-6CD6-4D92-8807-C19ED8AD831C}" destId="{644E3B11-0B29-4452-956B-032A6C2CC2C9}" srcOrd="0" destOrd="0" parTransId="{3B17D5C1-FEAB-4C29-B604-D2A8384B8436}" sibTransId="{AB1D6D62-66F0-4B14-BC31-A7B2D2727FD7}"/>
    <dgm:cxn modelId="{6F146AC3-962D-410E-86E7-AC7660770D02}" type="presOf" srcId="{644E3B11-0B29-4452-956B-032A6C2CC2C9}" destId="{2078D5CB-DA06-4991-AB7E-E93388645D8D}" srcOrd="0" destOrd="0" presId="urn:microsoft.com/office/officeart/2005/8/layout/chevron2"/>
    <dgm:cxn modelId="{2DC740C8-57B3-41D9-8CFD-94DDC81633B0}" type="presOf" srcId="{A8C51061-6CD6-4D92-8807-C19ED8AD831C}" destId="{30E84768-DADC-45CF-B88E-1ECEB606A69D}" srcOrd="0" destOrd="0" presId="urn:microsoft.com/office/officeart/2005/8/layout/chevron2"/>
    <dgm:cxn modelId="{5A44158C-B172-41A8-8D2D-CA0989FD677D}" srcId="{38AA7353-91EC-496E-972E-F9525B8AA9B6}" destId="{A8C51061-6CD6-4D92-8807-C19ED8AD831C}" srcOrd="2" destOrd="0" parTransId="{0891CC41-C250-4FDD-9D0B-FD9469A12DFA}" sibTransId="{A9BA3B0E-9E49-46F0-BBAA-01F01BB14BE3}"/>
    <dgm:cxn modelId="{ED39D3C1-D6FD-4665-9450-661C59735302}" type="presOf" srcId="{38AA7353-91EC-496E-972E-F9525B8AA9B6}" destId="{637FA64E-B8BD-47C0-941B-B6B9FA4C935D}" srcOrd="0" destOrd="0" presId="urn:microsoft.com/office/officeart/2005/8/layout/chevron2"/>
    <dgm:cxn modelId="{4B5E2EE3-FB00-4B76-AD5A-0161FB96B6E1}" srcId="{0F28FFEA-C9F3-4C2D-92A5-47B0863B78FB}" destId="{9AA91590-AA58-4872-9672-A90F7712ACB9}" srcOrd="0" destOrd="0" parTransId="{04D7F438-871F-4B61-BB35-5575FE6ADDB6}" sibTransId="{B140B5AA-6E91-462F-9778-2A5B043D4FFB}"/>
    <dgm:cxn modelId="{955BC00C-76AF-47F4-87D1-CB6E9929659D}" type="presParOf" srcId="{637FA64E-B8BD-47C0-941B-B6B9FA4C935D}" destId="{D06C2D5A-143E-4349-BF44-AEB79ABD7362}" srcOrd="0" destOrd="0" presId="urn:microsoft.com/office/officeart/2005/8/layout/chevron2"/>
    <dgm:cxn modelId="{71F9A758-FA12-47D0-BECC-84B0982EFFA2}" type="presParOf" srcId="{D06C2D5A-143E-4349-BF44-AEB79ABD7362}" destId="{58150BB7-4E65-406D-81EC-5471E0F700AD}" srcOrd="0" destOrd="0" presId="urn:microsoft.com/office/officeart/2005/8/layout/chevron2"/>
    <dgm:cxn modelId="{0E5B5706-AED5-4836-9E35-C0E0597B3A16}" type="presParOf" srcId="{D06C2D5A-143E-4349-BF44-AEB79ABD7362}" destId="{E9B5D4E8-0D80-48F5-8E45-3FD970B51F84}" srcOrd="1" destOrd="0" presId="urn:microsoft.com/office/officeart/2005/8/layout/chevron2"/>
    <dgm:cxn modelId="{B3FAF413-3BD1-4FB3-B558-C9E0454B1B89}" type="presParOf" srcId="{637FA64E-B8BD-47C0-941B-B6B9FA4C935D}" destId="{5647C7EF-A4A8-4534-98DA-B280BCE0A849}" srcOrd="1" destOrd="0" presId="urn:microsoft.com/office/officeart/2005/8/layout/chevron2"/>
    <dgm:cxn modelId="{998D51D6-E705-47C0-A764-13FE4E7723C9}" type="presParOf" srcId="{637FA64E-B8BD-47C0-941B-B6B9FA4C935D}" destId="{7CEFE379-6101-4366-ABF7-A95DC0F46B13}" srcOrd="2" destOrd="0" presId="urn:microsoft.com/office/officeart/2005/8/layout/chevron2"/>
    <dgm:cxn modelId="{B7CCC782-7856-4E5A-BC58-7116B99710EE}" type="presParOf" srcId="{7CEFE379-6101-4366-ABF7-A95DC0F46B13}" destId="{2B07888A-1E1C-488E-83B6-4A9774A89DBA}" srcOrd="0" destOrd="0" presId="urn:microsoft.com/office/officeart/2005/8/layout/chevron2"/>
    <dgm:cxn modelId="{D384FB05-BA6B-4082-A3B0-70198C709B99}" type="presParOf" srcId="{7CEFE379-6101-4366-ABF7-A95DC0F46B13}" destId="{EBAFDAFC-714D-4D1C-854A-3F90E3443782}" srcOrd="1" destOrd="0" presId="urn:microsoft.com/office/officeart/2005/8/layout/chevron2"/>
    <dgm:cxn modelId="{D6CD9114-C371-43E8-AED8-079A0B764D4D}" type="presParOf" srcId="{637FA64E-B8BD-47C0-941B-B6B9FA4C935D}" destId="{17AFA1BE-F54B-42EF-857A-C7E9BBAF064C}" srcOrd="3" destOrd="0" presId="urn:microsoft.com/office/officeart/2005/8/layout/chevron2"/>
    <dgm:cxn modelId="{3A4B4802-60D9-4828-9DB6-42043CCE89FC}" type="presParOf" srcId="{637FA64E-B8BD-47C0-941B-B6B9FA4C935D}" destId="{96C1FC10-C46C-4170-A581-47A26079C14E}" srcOrd="4" destOrd="0" presId="urn:microsoft.com/office/officeart/2005/8/layout/chevron2"/>
    <dgm:cxn modelId="{B3BDD733-6860-45D4-BF63-9512E43996CC}" type="presParOf" srcId="{96C1FC10-C46C-4170-A581-47A26079C14E}" destId="{30E84768-DADC-45CF-B88E-1ECEB606A69D}" srcOrd="0" destOrd="0" presId="urn:microsoft.com/office/officeart/2005/8/layout/chevron2"/>
    <dgm:cxn modelId="{47FEF01A-7A3F-4122-8E67-C01674B982E0}" type="presParOf" srcId="{96C1FC10-C46C-4170-A581-47A26079C14E}" destId="{2078D5CB-DA06-4991-AB7E-E93388645D8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50BB7-4E65-406D-81EC-5471E0F700AD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1</a:t>
          </a:r>
          <a:endParaRPr lang="ru-RU" sz="3000" kern="1200" dirty="0"/>
        </a:p>
      </dsp:txBody>
      <dsp:txXfrm rot="-5400000">
        <a:off x="1" y="520688"/>
        <a:ext cx="1039018" cy="445294"/>
      </dsp:txXfrm>
    </dsp:sp>
    <dsp:sp modelId="{E9B5D4E8-0D80-48F5-8E45-3FD970B51F84}">
      <dsp:nvSpPr>
        <dsp:cNvPr id="0" name=""/>
        <dsp:cNvSpPr/>
      </dsp:nvSpPr>
      <dsp:spPr>
        <a:xfrm rot="5400000">
          <a:off x="3430412" y="-2390214"/>
          <a:ext cx="964803" cy="57475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i="1" kern="1200" dirty="0" smtClean="0"/>
            <a:t>Поставить существительное в ________________.</a:t>
          </a:r>
          <a:endParaRPr lang="ru-RU" sz="2500" kern="1200" dirty="0"/>
        </a:p>
      </dsp:txBody>
      <dsp:txXfrm rot="-5400000">
        <a:off x="1039018" y="48278"/>
        <a:ext cx="5700493" cy="870607"/>
      </dsp:txXfrm>
    </dsp:sp>
    <dsp:sp modelId="{2B07888A-1E1C-488E-83B6-4A9774A89DBA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5">
            <a:hueOff val="1339988"/>
            <a:satOff val="-9317"/>
            <a:lumOff val="-1177"/>
            <a:alphaOff val="0"/>
          </a:schemeClr>
        </a:solidFill>
        <a:ln w="15875" cap="flat" cmpd="sng" algn="ctr">
          <a:solidFill>
            <a:schemeClr val="accent5">
              <a:hueOff val="1339988"/>
              <a:satOff val="-9317"/>
              <a:lumOff val="-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2</a:t>
          </a:r>
          <a:endParaRPr lang="ru-RU" sz="3000" kern="1200" dirty="0"/>
        </a:p>
      </dsp:txBody>
      <dsp:txXfrm rot="-5400000">
        <a:off x="1" y="1809352"/>
        <a:ext cx="1039018" cy="445294"/>
      </dsp:txXfrm>
    </dsp:sp>
    <dsp:sp modelId="{EBAFDAFC-714D-4D1C-854A-3F90E3443782}">
      <dsp:nvSpPr>
        <dsp:cNvPr id="0" name=""/>
        <dsp:cNvSpPr/>
      </dsp:nvSpPr>
      <dsp:spPr>
        <a:xfrm rot="5400000">
          <a:off x="3430412" y="-1101550"/>
          <a:ext cx="964803" cy="57475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1339988"/>
              <a:satOff val="-9317"/>
              <a:lumOff val="-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/>
            <a:t>Определить ____________.</a:t>
          </a:r>
          <a:endParaRPr lang="ru-RU" sz="2500" kern="1200" dirty="0"/>
        </a:p>
      </dsp:txBody>
      <dsp:txXfrm rot="-5400000">
        <a:off x="1039018" y="1336942"/>
        <a:ext cx="5700493" cy="870607"/>
      </dsp:txXfrm>
    </dsp:sp>
    <dsp:sp modelId="{30E84768-DADC-45CF-B88E-1ECEB606A69D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5">
            <a:hueOff val="2679977"/>
            <a:satOff val="-18634"/>
            <a:lumOff val="-2354"/>
            <a:alphaOff val="0"/>
          </a:schemeClr>
        </a:solidFill>
        <a:ln w="15875" cap="flat" cmpd="sng" algn="ctr">
          <a:solidFill>
            <a:schemeClr val="accent5">
              <a:hueOff val="2679977"/>
              <a:satOff val="-18634"/>
              <a:lumOff val="-2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3</a:t>
          </a:r>
          <a:endParaRPr lang="ru-RU" sz="3000" kern="1200" dirty="0"/>
        </a:p>
      </dsp:txBody>
      <dsp:txXfrm rot="-5400000">
        <a:off x="1" y="3098016"/>
        <a:ext cx="1039018" cy="445294"/>
      </dsp:txXfrm>
    </dsp:sp>
    <dsp:sp modelId="{2078D5CB-DA06-4991-AB7E-E93388645D8D}">
      <dsp:nvSpPr>
        <dsp:cNvPr id="0" name=""/>
        <dsp:cNvSpPr/>
      </dsp:nvSpPr>
      <dsp:spPr>
        <a:xfrm rot="5400000">
          <a:off x="3386213" y="180379"/>
          <a:ext cx="964803" cy="57475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2679977"/>
              <a:satOff val="-18634"/>
              <a:lumOff val="-2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/>
            <a:t>Определить ____________.</a:t>
          </a:r>
          <a:endParaRPr lang="ru-RU" sz="2500" kern="1200" dirty="0"/>
        </a:p>
      </dsp:txBody>
      <dsp:txXfrm rot="-5400000">
        <a:off x="994819" y="2618871"/>
        <a:ext cx="5700493" cy="8706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50BB7-4E65-406D-81EC-5471E0F700AD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1</a:t>
          </a:r>
          <a:endParaRPr lang="ru-RU" sz="3000" kern="1200" dirty="0"/>
        </a:p>
      </dsp:txBody>
      <dsp:txXfrm rot="-5400000">
        <a:off x="1" y="520688"/>
        <a:ext cx="1039018" cy="445294"/>
      </dsp:txXfrm>
    </dsp:sp>
    <dsp:sp modelId="{E9B5D4E8-0D80-48F5-8E45-3FD970B51F84}">
      <dsp:nvSpPr>
        <dsp:cNvPr id="0" name=""/>
        <dsp:cNvSpPr/>
      </dsp:nvSpPr>
      <dsp:spPr>
        <a:xfrm rot="5400000">
          <a:off x="3430412" y="-2390214"/>
          <a:ext cx="964803" cy="57475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i="1" kern="1200" smtClean="0"/>
            <a:t>Поставить существительное в начальную форму.</a:t>
          </a:r>
          <a:endParaRPr lang="ru-RU" sz="2500" kern="1200" dirty="0"/>
        </a:p>
      </dsp:txBody>
      <dsp:txXfrm rot="-5400000">
        <a:off x="1039018" y="48278"/>
        <a:ext cx="5700493" cy="870607"/>
      </dsp:txXfrm>
    </dsp:sp>
    <dsp:sp modelId="{2B07888A-1E1C-488E-83B6-4A9774A89DBA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5">
            <a:hueOff val="1339988"/>
            <a:satOff val="-9317"/>
            <a:lumOff val="-1177"/>
            <a:alphaOff val="0"/>
          </a:schemeClr>
        </a:solidFill>
        <a:ln w="15875" cap="flat" cmpd="sng" algn="ctr">
          <a:solidFill>
            <a:schemeClr val="accent5">
              <a:hueOff val="1339988"/>
              <a:satOff val="-9317"/>
              <a:lumOff val="-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2</a:t>
          </a:r>
          <a:endParaRPr lang="ru-RU" sz="3000" kern="1200" dirty="0"/>
        </a:p>
      </dsp:txBody>
      <dsp:txXfrm rot="-5400000">
        <a:off x="1" y="1809352"/>
        <a:ext cx="1039018" cy="445294"/>
      </dsp:txXfrm>
    </dsp:sp>
    <dsp:sp modelId="{EBAFDAFC-714D-4D1C-854A-3F90E3443782}">
      <dsp:nvSpPr>
        <dsp:cNvPr id="0" name=""/>
        <dsp:cNvSpPr/>
      </dsp:nvSpPr>
      <dsp:spPr>
        <a:xfrm rot="5400000">
          <a:off x="3430412" y="-1101550"/>
          <a:ext cx="964803" cy="57475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1339988"/>
              <a:satOff val="-9317"/>
              <a:lumOff val="-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/>
            <a:t>Определить склонение.</a:t>
          </a:r>
          <a:endParaRPr lang="ru-RU" sz="2500" kern="1200" dirty="0"/>
        </a:p>
      </dsp:txBody>
      <dsp:txXfrm rot="-5400000">
        <a:off x="1039018" y="1336942"/>
        <a:ext cx="5700493" cy="870607"/>
      </dsp:txXfrm>
    </dsp:sp>
    <dsp:sp modelId="{30E84768-DADC-45CF-B88E-1ECEB606A69D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5">
            <a:hueOff val="2679977"/>
            <a:satOff val="-18634"/>
            <a:lumOff val="-2354"/>
            <a:alphaOff val="0"/>
          </a:schemeClr>
        </a:solidFill>
        <a:ln w="15875" cap="flat" cmpd="sng" algn="ctr">
          <a:solidFill>
            <a:schemeClr val="accent5">
              <a:hueOff val="2679977"/>
              <a:satOff val="-18634"/>
              <a:lumOff val="-2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3</a:t>
          </a:r>
          <a:endParaRPr lang="ru-RU" sz="3000" kern="1200" dirty="0"/>
        </a:p>
      </dsp:txBody>
      <dsp:txXfrm rot="-5400000">
        <a:off x="1" y="3098016"/>
        <a:ext cx="1039018" cy="445294"/>
      </dsp:txXfrm>
    </dsp:sp>
    <dsp:sp modelId="{2078D5CB-DA06-4991-AB7E-E93388645D8D}">
      <dsp:nvSpPr>
        <dsp:cNvPr id="0" name=""/>
        <dsp:cNvSpPr/>
      </dsp:nvSpPr>
      <dsp:spPr>
        <a:xfrm rot="5400000">
          <a:off x="3386213" y="180379"/>
          <a:ext cx="964803" cy="57475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2679977"/>
              <a:satOff val="-18634"/>
              <a:lumOff val="-2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/>
            <a:t>Определить падеж.</a:t>
          </a:r>
          <a:endParaRPr lang="ru-RU" sz="2500" kern="1200" dirty="0"/>
        </a:p>
      </dsp:txBody>
      <dsp:txXfrm rot="-5400000">
        <a:off x="994819" y="2618871"/>
        <a:ext cx="5700493" cy="870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0E4AA-AB35-4DA8-9B3E-1F6358047FE6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527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0800" y="9447213"/>
            <a:ext cx="29527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BA72-C49F-4693-9D14-01CCCB383B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781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1D681-27A0-4CFF-98C0-FDDAFF6E02EA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514" y="4724202"/>
            <a:ext cx="545211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335" y="9446678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B9D9B-A3B8-49AC-BD5F-EFB8800978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640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pPr>
              <a:defRPr/>
            </a:pPr>
            <a:fld id="{E2D039B4-C6C9-4014-983E-700A81EF04D8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84D528A-13F1-4C46-80B6-D667B8A30B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BF9F7F-5352-40D1-BD8E-9BA614EAEF03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1B9D75-5F4A-4397-B546-220AD97F79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BA8855-9A38-465B-8435-939E589A421F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72D64-D744-4C39-9201-9AD5484F53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7B773A-858B-4ACA-997D-B254E9562280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01C146-BA75-4B7B-86BB-71441EB82E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9DAFD-1D76-42C4-857E-A7DE42CCB818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0668C-9557-4892-BC2C-42735A645F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9D4239-3145-4FE3-9BF4-6D02C9016048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5385EA-A441-4493-BEC5-677137EACE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A360F8-2D34-45AE-9C30-B2BC02A8A8F0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0B466D-0730-4723-A816-856EBD3CB1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A5BF8-CEFF-4498-9E5B-0659B1BEA140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6411B1-DBE8-4504-9E58-03DE57CD9B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952A29-64BE-47EC-A752-C8237B6688A4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57791E-071A-435A-9D78-115F50E04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pPr>
              <a:defRPr/>
            </a:pPr>
            <a:fld id="{870AE6D3-526A-4EA5-9047-E4221578B1B7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pPr>
              <a:defRPr/>
            </a:pPr>
            <a:fld id="{113A9D2F-F98D-4F0F-8F02-8D6D8CF8A8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pPr>
              <a:defRPr/>
            </a:pPr>
            <a:fld id="{D859C37D-6148-4073-A707-89C011CF4259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pPr>
              <a:defRPr/>
            </a:pPr>
            <a:fld id="{06DF4AC6-615E-4D93-8FB4-7688C78EC8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Урок русского языка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526260"/>
            <a:ext cx="6139812" cy="1280120"/>
          </a:xfrm>
        </p:spPr>
        <p:txBody>
          <a:bodyPr/>
          <a:lstStyle/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Подготовила: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учитель начальных классов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Снигирева Т.Ю.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opr.catalog.ppub.ru/images/big/779b2947-2700-11e1-b408-0050569c12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66320"/>
            <a:ext cx="1691680" cy="16916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82" y="2071678"/>
            <a:ext cx="4324352" cy="4525963"/>
          </a:xfrm>
        </p:spPr>
        <p:txBody>
          <a:bodyPr/>
          <a:lstStyle/>
          <a:p>
            <a:pPr algn="ctr">
              <a:buNone/>
            </a:pPr>
            <a:r>
              <a:rPr lang="ru-RU" sz="3200" b="1" dirty="0" smtClean="0">
                <a:solidFill>
                  <a:srgbClr val="0000FF"/>
                </a:solidFill>
                <a:latin typeface="+mj-lt"/>
              </a:rPr>
              <a:t>Падежи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00FF"/>
                </a:solidFill>
                <a:latin typeface="+mj-lt"/>
              </a:rPr>
              <a:t>Имя существительное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00FF"/>
                </a:solidFill>
                <a:latin typeface="+mj-lt"/>
              </a:rPr>
              <a:t>Безударные гласные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00FF"/>
                </a:solidFill>
                <a:latin typeface="+mj-lt"/>
              </a:rPr>
              <a:t>Окончание </a:t>
            </a:r>
            <a:endParaRPr lang="ru-RU" sz="3200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4"/>
          </p:nvPr>
        </p:nvSpPr>
        <p:spPr>
          <a:xfrm>
            <a:off x="4786314" y="1928802"/>
            <a:ext cx="4038600" cy="4525963"/>
          </a:xfrm>
        </p:spPr>
        <p:txBody>
          <a:bodyPr/>
          <a:lstStyle/>
          <a:p>
            <a:pPr algn="ctr">
              <a:buNone/>
            </a:pPr>
            <a:r>
              <a:rPr lang="ru-RU" sz="6000" b="1" dirty="0" smtClean="0">
                <a:solidFill>
                  <a:srgbClr val="0000FF"/>
                </a:solidFill>
              </a:rPr>
              <a:t>Тема урока?</a:t>
            </a:r>
            <a:endParaRPr lang="ru-RU" sz="6000" dirty="0"/>
          </a:p>
        </p:txBody>
      </p:sp>
      <p:pic>
        <p:nvPicPr>
          <p:cNvPr id="4" name="Picture 2" descr="http://opr.catalog.ppub.ru/images/big/779b2947-2700-11e1-b408-0050569c12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88" y="5085184"/>
            <a:ext cx="1660634" cy="16606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786" y="785794"/>
            <a:ext cx="7689835" cy="381130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ts val="5800"/>
              </a:lnSpc>
            </a:pPr>
            <a:r>
              <a:rPr lang="ru-RU" sz="5400" b="1" dirty="0" smtClean="0">
                <a:solidFill>
                  <a:srgbClr val="0000FF"/>
                </a:solidFill>
                <a:latin typeface="Constantia" pitchFamily="18" charset="0"/>
              </a:rPr>
              <a:t>Правописание</a:t>
            </a:r>
            <a:r>
              <a:rPr lang="ru-RU" sz="5400" dirty="0" smtClean="0">
                <a:solidFill>
                  <a:srgbClr val="0000FF"/>
                </a:solidFill>
                <a:latin typeface="Constantia" pitchFamily="18" charset="0"/>
              </a:rPr>
              <a:t> безударных падежных окончаний </a:t>
            </a:r>
          </a:p>
          <a:p>
            <a:pPr algn="ctr">
              <a:lnSpc>
                <a:spcPts val="5800"/>
              </a:lnSpc>
            </a:pPr>
            <a:r>
              <a:rPr lang="ru-RU" sz="5400" b="1" dirty="0" smtClean="0">
                <a:solidFill>
                  <a:srgbClr val="0000FF"/>
                </a:solidFill>
                <a:latin typeface="Constantia" pitchFamily="18" charset="0"/>
              </a:rPr>
              <a:t>имён существительных</a:t>
            </a:r>
            <a:endParaRPr lang="ru-RU" sz="5400" b="1" i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nstantia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7215238" cy="5715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>
                <a:solidFill>
                  <a:srgbClr val="0000FF"/>
                </a:solidFill>
              </a:rPr>
              <a:t/>
            </a:r>
            <a:br>
              <a:rPr lang="ru-RU" b="1" dirty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0000FF"/>
                </a:solidFill>
              </a:rPr>
              <a:t>На уроке мы сможем: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2071670" y="2571744"/>
            <a:ext cx="571504" cy="523876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510606" y="5630887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643174" y="2571744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2967806" y="5935687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2891606" y="3725887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3071802" y="4714884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23056" y="3111525"/>
            <a:ext cx="2673350" cy="2671762"/>
            <a:chOff x="140" y="1419"/>
            <a:chExt cx="1684" cy="1683"/>
          </a:xfrm>
        </p:grpSpPr>
        <p:sp>
          <p:nvSpPr>
            <p:cNvPr id="12" name="Oval 11"/>
            <p:cNvSpPr>
              <a:spLocks noChangeArrowheads="1"/>
            </p:cNvSpPr>
            <p:nvPr/>
          </p:nvSpPr>
          <p:spPr bwMode="gray">
            <a:xfrm>
              <a:off x="140" y="1419"/>
              <a:ext cx="1684" cy="168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gray">
            <a:xfrm>
              <a:off x="251" y="1528"/>
              <a:ext cx="1461" cy="146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gray">
            <a:xfrm>
              <a:off x="258" y="1536"/>
              <a:ext cx="1461" cy="146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gray">
            <a:xfrm>
              <a:off x="323" y="1602"/>
              <a:ext cx="1317" cy="1316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gray">
            <a:xfrm>
              <a:off x="344" y="1623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gray">
            <a:xfrm>
              <a:off x="360" y="1630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gray">
            <a:xfrm>
              <a:off x="374" y="1642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gray">
            <a:xfrm>
              <a:off x="443" y="1675"/>
              <a:ext cx="1053" cy="9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pic>
          <p:nvPicPr>
            <p:cNvPr id="20" name="Picture 19" descr="mark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2" y="1773"/>
              <a:ext cx="1011" cy="1003"/>
            </a:xfrm>
            <a:prstGeom prst="rect">
              <a:avLst/>
            </a:prstGeom>
            <a:noFill/>
          </p:spPr>
        </p:pic>
      </p:grp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428992" y="2143116"/>
            <a:ext cx="5105400" cy="866807"/>
          </a:xfrm>
          <a:prstGeom prst="roundRect">
            <a:avLst>
              <a:gd name="adj" fmla="val 50000"/>
            </a:avLst>
          </a:prstGeom>
          <a:solidFill>
            <a:srgbClr val="66FFCC"/>
          </a:soli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571056" y="3286124"/>
            <a:ext cx="5105400" cy="857256"/>
          </a:xfrm>
          <a:prstGeom prst="roundRect">
            <a:avLst>
              <a:gd name="adj" fmla="val 50000"/>
            </a:avLst>
          </a:prstGeom>
          <a:solidFill>
            <a:srgbClr val="FF99CC"/>
          </a:soli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643306" y="2143116"/>
            <a:ext cx="49292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повторить и закрепить знания </a:t>
            </a:r>
          </a:p>
          <a:p>
            <a:pPr eaLnBrk="0" hangingPunct="0"/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о правописании падежных окончаний </a:t>
            </a:r>
          </a:p>
          <a:p>
            <a:pPr eaLnBrk="0" hangingPunct="0"/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имен существительных;</a:t>
            </a:r>
            <a:endParaRPr lang="en-US" sz="1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286116" y="2428868"/>
            <a:ext cx="228600" cy="228600"/>
          </a:xfrm>
          <a:prstGeom prst="ellipse">
            <a:avLst/>
          </a:prstGeom>
          <a:solidFill>
            <a:srgbClr val="00CC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494856" y="3617937"/>
            <a:ext cx="228600" cy="22860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643306" y="5572140"/>
            <a:ext cx="5105400" cy="879486"/>
          </a:xfrm>
          <a:prstGeom prst="roundRect">
            <a:avLst>
              <a:gd name="adj" fmla="val 50000"/>
            </a:avLst>
          </a:prstGeom>
          <a:solidFill>
            <a:srgbClr val="CC99FF"/>
          </a:soli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786182" y="5715016"/>
            <a:ext cx="49292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FF"/>
                </a:solidFill>
              </a:rPr>
              <a:t>повторить все падежи, окончания, </a:t>
            </a:r>
          </a:p>
          <a:p>
            <a:r>
              <a:rPr lang="ru-RU" sz="1600" b="1" dirty="0" smtClean="0">
                <a:solidFill>
                  <a:srgbClr val="0000FF"/>
                </a:solidFill>
              </a:rPr>
              <a:t>правила написания.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494856" y="5881712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714744" y="4357694"/>
            <a:ext cx="5105400" cy="785817"/>
          </a:xfrm>
          <a:prstGeom prst="roundRect">
            <a:avLst>
              <a:gd name="adj" fmla="val 50000"/>
            </a:avLst>
          </a:prstGeom>
          <a:solidFill>
            <a:srgbClr val="FFFF66"/>
          </a:soli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786182" y="3286124"/>
            <a:ext cx="47863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FF"/>
                </a:solidFill>
              </a:rPr>
              <a:t>вспомнить, как не допустить ошибку в правописании безударных падежных окончаний имен существительных.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786182" y="4357694"/>
            <a:ext cx="49292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CC3300"/>
                </a:solidFill>
              </a:rPr>
              <a:t>научиться самостоятельно применять написание безударных падежных окончаний имен существительных</a:t>
            </a:r>
            <a:r>
              <a:rPr lang="ru-RU" sz="1600" b="1" dirty="0">
                <a:solidFill>
                  <a:srgbClr val="CC3300"/>
                </a:solidFill>
              </a:rPr>
              <a:t>;</a:t>
            </a:r>
            <a:endParaRPr lang="ru-RU" sz="1600" b="1" dirty="0" smtClean="0">
              <a:solidFill>
                <a:srgbClr val="CC3300"/>
              </a:solidFill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571868" y="4572008"/>
            <a:ext cx="228600" cy="228600"/>
          </a:xfrm>
          <a:prstGeom prst="ellipse">
            <a:avLst/>
          </a:prstGeom>
          <a:solidFill>
            <a:srgbClr val="FF33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41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89377" y="188640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Чтобы правильно написать безударное  окончание существительного надо: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71472" y="1214422"/>
            <a:ext cx="7358114" cy="4286280"/>
          </a:xfrm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400" b="1" i="1" dirty="0" smtClean="0">
              <a:solidFill>
                <a:srgbClr val="004FEE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400" b="1" dirty="0" smtClean="0">
              <a:solidFill>
                <a:srgbClr val="0000FF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000" b="1" i="1" u="sng" dirty="0" smtClean="0">
              <a:solidFill>
                <a:srgbClr val="000066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000" b="1" dirty="0" smtClean="0">
              <a:solidFill>
                <a:srgbClr val="0000FF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000" b="1" i="1" u="sng" dirty="0" smtClean="0">
              <a:solidFill>
                <a:srgbClr val="000066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000" b="1" dirty="0" smtClean="0">
              <a:solidFill>
                <a:srgbClr val="000099"/>
              </a:solidFill>
            </a:endParaRPr>
          </a:p>
          <a:p>
            <a:endParaRPr lang="ru-RU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857224" y="1214422"/>
          <a:ext cx="678661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857224" y="4929198"/>
            <a:ext cx="1039018" cy="1785926"/>
            <a:chOff x="1" y="2578507"/>
            <a:chExt cx="1039018" cy="1484312"/>
          </a:xfrm>
        </p:grpSpPr>
        <p:sp>
          <p:nvSpPr>
            <p:cNvPr id="10" name="Нашивка 9"/>
            <p:cNvSpPr/>
            <p:nvPr/>
          </p:nvSpPr>
          <p:spPr>
            <a:xfrm rot="5400000">
              <a:off x="-222646" y="2801154"/>
              <a:ext cx="1484312" cy="1039018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Нашивка 4"/>
            <p:cNvSpPr/>
            <p:nvPr/>
          </p:nvSpPr>
          <p:spPr>
            <a:xfrm>
              <a:off x="1" y="3098016"/>
              <a:ext cx="1039018" cy="4452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900" kern="1200" dirty="0" smtClean="0"/>
                <a:t>4</a:t>
              </a:r>
              <a:endParaRPr lang="ru-RU" sz="2900" kern="1200" dirty="0"/>
            </a:p>
          </p:txBody>
        </p:sp>
      </p:grpSp>
      <p:grpSp>
        <p:nvGrpSpPr>
          <p:cNvPr id="3" name="Группа 11"/>
          <p:cNvGrpSpPr/>
          <p:nvPr/>
        </p:nvGrpSpPr>
        <p:grpSpPr>
          <a:xfrm>
            <a:off x="1928794" y="4929198"/>
            <a:ext cx="5715040" cy="1214446"/>
            <a:chOff x="1000130" y="2571773"/>
            <a:chExt cx="5056981" cy="964803"/>
          </a:xfrm>
        </p:grpSpPr>
        <p:sp>
          <p:nvSpPr>
            <p:cNvPr id="13" name="Прямоугольник с двумя скругленными соседними углами 12"/>
            <p:cNvSpPr/>
            <p:nvPr/>
          </p:nvSpPr>
          <p:spPr>
            <a:xfrm rot="5400000">
              <a:off x="3046219" y="525684"/>
              <a:ext cx="964803" cy="5056981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рямоугольник 13"/>
            <p:cNvSpPr/>
            <p:nvPr/>
          </p:nvSpPr>
          <p:spPr>
            <a:xfrm>
              <a:off x="1000130" y="2618871"/>
              <a:ext cx="5009883" cy="870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4912" tIns="16510" rIns="16510" bIns="16510" numCol="1" spcCol="1270" anchor="ctr" anchorCtr="0">
              <a:noAutofit/>
            </a:bodyPr>
            <a:lstStyle/>
            <a:p>
              <a:pPr marL="228600" lvl="1" indent="-228600" defTabSz="1155700">
                <a:lnSpc>
                  <a:spcPct val="90000"/>
                </a:lnSpc>
                <a:spcAft>
                  <a:spcPct val="15000"/>
                </a:spcAft>
                <a:buChar char="••"/>
              </a:pPr>
              <a:r>
                <a:rPr lang="ru-RU" sz="2400" b="1" dirty="0" smtClean="0">
                  <a:solidFill>
                    <a:schemeClr val="tx1"/>
                  </a:solidFill>
                </a:rPr>
                <a:t>Вспомнить окончание существительного этого ____________ в нужном _________________.</a:t>
              </a:r>
              <a:endParaRPr lang="ru-RU" sz="24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/>
            </a:r>
            <a:br>
              <a:rPr lang="ru-RU" sz="28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                                                   </a:t>
            </a:r>
            <a:r>
              <a:rPr lang="ru-RU" sz="2800" b="1" dirty="0" smtClean="0">
                <a:solidFill>
                  <a:srgbClr val="FF0000"/>
                </a:solidFill>
              </a:rPr>
              <a:t>Проверь себя! </a:t>
            </a:r>
            <a:r>
              <a:rPr lang="ru-RU" sz="2800" b="1" dirty="0" smtClean="0">
                <a:solidFill>
                  <a:srgbClr val="0000FF"/>
                </a:solidFill>
              </a:rPr>
              <a:t/>
            </a:r>
            <a:br>
              <a:rPr lang="ru-RU" sz="28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Чтобы правильно написать падежное окончание существительного надо: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71472" y="1214422"/>
            <a:ext cx="7358114" cy="4286280"/>
          </a:xfrm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400" b="1" i="1" dirty="0" smtClean="0">
              <a:solidFill>
                <a:srgbClr val="004FEE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400" b="1" dirty="0" smtClean="0">
              <a:solidFill>
                <a:srgbClr val="0000FF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000" b="1" i="1" u="sng" dirty="0" smtClean="0">
              <a:solidFill>
                <a:srgbClr val="000066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000" b="1" dirty="0" smtClean="0">
              <a:solidFill>
                <a:srgbClr val="0000FF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000" b="1" i="1" u="sng" dirty="0" smtClean="0">
              <a:solidFill>
                <a:srgbClr val="000066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ru-RU" sz="2000" b="1" dirty="0" smtClean="0">
              <a:solidFill>
                <a:srgbClr val="000099"/>
              </a:solidFill>
            </a:endParaRPr>
          </a:p>
          <a:p>
            <a:endParaRPr lang="ru-RU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857224" y="1214422"/>
          <a:ext cx="678661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57224" y="4929198"/>
            <a:ext cx="1039018" cy="1785926"/>
            <a:chOff x="1" y="2578507"/>
            <a:chExt cx="1039018" cy="1484312"/>
          </a:xfrm>
        </p:grpSpPr>
        <p:sp>
          <p:nvSpPr>
            <p:cNvPr id="10" name="Нашивка 9"/>
            <p:cNvSpPr/>
            <p:nvPr/>
          </p:nvSpPr>
          <p:spPr>
            <a:xfrm rot="5400000">
              <a:off x="-222646" y="2801154"/>
              <a:ext cx="1484312" cy="1039018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Нашивка 4"/>
            <p:cNvSpPr/>
            <p:nvPr/>
          </p:nvSpPr>
          <p:spPr>
            <a:xfrm>
              <a:off x="1" y="3098016"/>
              <a:ext cx="1039018" cy="4452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415" tIns="18415" rIns="18415" bIns="1841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900" kern="1200" dirty="0" smtClean="0"/>
                <a:t>4</a:t>
              </a:r>
              <a:endParaRPr lang="ru-RU" sz="2900" kern="12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928794" y="4929198"/>
            <a:ext cx="5715040" cy="1214446"/>
            <a:chOff x="1000130" y="2571773"/>
            <a:chExt cx="5056981" cy="964803"/>
          </a:xfrm>
        </p:grpSpPr>
        <p:sp>
          <p:nvSpPr>
            <p:cNvPr id="13" name="Прямоугольник с двумя скругленными соседними углами 12"/>
            <p:cNvSpPr/>
            <p:nvPr/>
          </p:nvSpPr>
          <p:spPr>
            <a:xfrm rot="5400000">
              <a:off x="3046219" y="525684"/>
              <a:ext cx="964803" cy="5056981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рямоугольник 13"/>
            <p:cNvSpPr/>
            <p:nvPr/>
          </p:nvSpPr>
          <p:spPr>
            <a:xfrm>
              <a:off x="1000130" y="2618871"/>
              <a:ext cx="5009883" cy="8706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4912" tIns="16510" rIns="16510" bIns="16510" numCol="1" spcCol="1270" anchor="ctr" anchorCtr="0">
              <a:noAutofit/>
            </a:bodyPr>
            <a:lstStyle/>
            <a:p>
              <a:pPr marL="228600" lvl="1" indent="-228600" defTabSz="1155700">
                <a:lnSpc>
                  <a:spcPct val="90000"/>
                </a:lnSpc>
                <a:spcAft>
                  <a:spcPct val="15000"/>
                </a:spcAft>
                <a:buChar char="••"/>
              </a:pPr>
              <a:r>
                <a:rPr lang="ru-RU" sz="2400" b="1" dirty="0" smtClean="0">
                  <a:solidFill>
                    <a:schemeClr val="tx1"/>
                  </a:solidFill>
                </a:rPr>
                <a:t>Вспомнить окончание существительного этого склонения в нужном падеже.</a:t>
              </a:r>
              <a:endParaRPr lang="ru-RU" sz="24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34" y="0"/>
            <a:ext cx="76438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0929982" cy="5715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459" name="Прямоугольник 1"/>
          <p:cNvSpPr>
            <a:spLocks noChangeArrowheads="1"/>
          </p:cNvSpPr>
          <p:nvPr/>
        </p:nvSpPr>
        <p:spPr bwMode="auto">
          <a:xfrm>
            <a:off x="571472" y="1357298"/>
            <a:ext cx="35690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/>
              <a:t>Мальчик стоит около</a:t>
            </a:r>
            <a:r>
              <a:rPr lang="ru-RU" sz="2400" b="1" dirty="0"/>
              <a:t>…</a:t>
            </a:r>
            <a:r>
              <a:rPr lang="ru-RU" sz="2400" dirty="0"/>
              <a:t> </a:t>
            </a:r>
          </a:p>
        </p:txBody>
      </p:sp>
      <p:pic>
        <p:nvPicPr>
          <p:cNvPr id="19460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1236133"/>
            <a:ext cx="4160838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5424489" y="579967"/>
            <a:ext cx="1571625" cy="49106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424489" y="518585"/>
            <a:ext cx="171322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Библиотека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2910" y="2143116"/>
            <a:ext cx="278018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FF"/>
                </a:solidFill>
                <a:latin typeface="+mn-lt"/>
                <a:cs typeface="+mn-cs"/>
              </a:rPr>
              <a:t>1. Стоит (около чего?)…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8662" y="2643182"/>
            <a:ext cx="22385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FF"/>
                </a:solidFill>
                <a:latin typeface="+mn-lt"/>
                <a:cs typeface="+mn-cs"/>
              </a:rPr>
              <a:t>библиотеки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 (Р. п.).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1472" y="3571876"/>
            <a:ext cx="199176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rgbClr val="0000FF"/>
                </a:solidFill>
                <a:latin typeface="+mn-lt"/>
                <a:cs typeface="+mn-cs"/>
              </a:rPr>
              <a:t>2.   библиотека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071538" y="3214686"/>
            <a:ext cx="1300774" cy="38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И. п. ед. ч.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285984" y="3643314"/>
            <a:ext cx="246063" cy="35719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571736" y="3643314"/>
            <a:ext cx="24288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 (</a:t>
            </a:r>
            <a:r>
              <a:rPr lang="ru-RU" dirty="0">
                <a:solidFill>
                  <a:srgbClr val="C00000"/>
                </a:solidFill>
              </a:rPr>
              <a:t>ж. р., 1 склонение)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2910" y="4286256"/>
            <a:ext cx="300640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rgbClr val="0000FF"/>
                </a:solidFill>
                <a:latin typeface="+mn-lt"/>
                <a:cs typeface="+mn-cs"/>
              </a:rPr>
              <a:t>3.   </a:t>
            </a:r>
            <a:r>
              <a:rPr lang="ru-RU" sz="2200" b="1" dirty="0">
                <a:solidFill>
                  <a:srgbClr val="0000FF"/>
                </a:solidFill>
                <a:latin typeface="+mn-lt"/>
                <a:cs typeface="+mn-cs"/>
              </a:rPr>
              <a:t>1 </a:t>
            </a:r>
            <a:r>
              <a:rPr lang="ru-RU" sz="2200" b="1" dirty="0" err="1">
                <a:solidFill>
                  <a:srgbClr val="0000FF"/>
                </a:solidFill>
                <a:latin typeface="+mn-lt"/>
                <a:cs typeface="+mn-cs"/>
              </a:rPr>
              <a:t>скл</a:t>
            </a:r>
            <a:r>
              <a:rPr lang="ru-RU" sz="2200" b="1" dirty="0">
                <a:solidFill>
                  <a:srgbClr val="0000FF"/>
                </a:solidFill>
                <a:latin typeface="+mn-lt"/>
                <a:cs typeface="+mn-cs"/>
              </a:rPr>
              <a:t>. Р. п</a:t>
            </a:r>
            <a:r>
              <a:rPr lang="ru-RU" sz="2200" dirty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. — </a:t>
            </a: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-и, -ы</a:t>
            </a:r>
            <a:r>
              <a:rPr lang="ru-RU" sz="2200" b="1" dirty="0">
                <a:solidFill>
                  <a:srgbClr val="C00000"/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714612" y="4357694"/>
            <a:ext cx="290513" cy="306916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143240" y="4357694"/>
            <a:ext cx="360363" cy="306917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C0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85720" y="4929198"/>
            <a:ext cx="467025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rgbClr val="0000FF"/>
                </a:solidFill>
                <a:latin typeface="+mn-lt"/>
                <a:cs typeface="+mn-cs"/>
              </a:rPr>
              <a:t>Вывод: </a:t>
            </a:r>
            <a:endParaRPr lang="ru-RU" b="1" u="sng" dirty="0" smtClean="0">
              <a:solidFill>
                <a:srgbClr val="0000FF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00FF"/>
                </a:solidFill>
                <a:latin typeface="+mn-lt"/>
                <a:cs typeface="+mn-cs"/>
              </a:rPr>
              <a:t>Мальчик </a:t>
            </a:r>
            <a:r>
              <a:rPr lang="ru-RU" sz="2400" dirty="0">
                <a:solidFill>
                  <a:srgbClr val="0000FF"/>
                </a:solidFill>
                <a:latin typeface="+mn-lt"/>
                <a:cs typeface="+mn-cs"/>
              </a:rPr>
              <a:t>стоит около </a:t>
            </a:r>
            <a:r>
              <a:rPr lang="ru-RU" sz="2400" b="1" dirty="0">
                <a:solidFill>
                  <a:srgbClr val="0000FF"/>
                </a:solidFill>
                <a:latin typeface="+mn-lt"/>
                <a:cs typeface="+mn-cs"/>
              </a:rPr>
              <a:t>библиотек</a:t>
            </a: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и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+mn-lt"/>
                <a:cs typeface="+mn-cs"/>
              </a:rPr>
              <a:t>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857752" y="-1"/>
            <a:ext cx="8894763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4857752" y="1285860"/>
          <a:ext cx="4572032" cy="4066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60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860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11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700" dirty="0">
                          <a:effectLst/>
                        </a:rPr>
                        <a:t>И</a:t>
                      </a:r>
                      <a:r>
                        <a:rPr lang="ru-RU" sz="2700" dirty="0" smtClean="0">
                          <a:effectLst/>
                        </a:rPr>
                        <a:t>. п</a:t>
                      </a:r>
                      <a:r>
                        <a:rPr lang="ru-RU" sz="2700" dirty="0">
                          <a:effectLst/>
                        </a:rPr>
                        <a:t>.</a:t>
                      </a:r>
                      <a:endParaRPr lang="ru-RU" sz="3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709" marR="181709" marT="0" marB="0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7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-а,</a:t>
                      </a:r>
                      <a:r>
                        <a:rPr lang="en-US" sz="27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7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-я</a:t>
                      </a:r>
                      <a:endParaRPr lang="ru-RU" sz="2400" b="1" dirty="0">
                        <a:solidFill>
                          <a:schemeClr val="accent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81709" marR="181709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0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700" dirty="0">
                          <a:effectLst/>
                        </a:rPr>
                        <a:t>Р</a:t>
                      </a:r>
                      <a:r>
                        <a:rPr lang="ru-RU" sz="2700" dirty="0" smtClean="0">
                          <a:effectLst/>
                        </a:rPr>
                        <a:t>. п</a:t>
                      </a:r>
                      <a:r>
                        <a:rPr lang="ru-RU" sz="2700" dirty="0">
                          <a:effectLst/>
                        </a:rPr>
                        <a:t>.</a:t>
                      </a:r>
                      <a:endParaRPr lang="ru-RU" sz="3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709" marR="181709" marT="0" marB="0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-ы,</a:t>
                      </a:r>
                      <a:r>
                        <a:rPr lang="en-US" sz="24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-и</a:t>
                      </a:r>
                      <a:endParaRPr lang="ru-RU" sz="2100" b="1" kern="1200" dirty="0" smtClean="0">
                        <a:solidFill>
                          <a:schemeClr val="accent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1709" marR="181709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0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700" dirty="0">
                          <a:effectLst/>
                        </a:rPr>
                        <a:t>Д</a:t>
                      </a:r>
                      <a:r>
                        <a:rPr lang="ru-RU" sz="2700" dirty="0" smtClean="0">
                          <a:effectLst/>
                        </a:rPr>
                        <a:t>. п</a:t>
                      </a:r>
                      <a:r>
                        <a:rPr lang="ru-RU" sz="2700" dirty="0">
                          <a:effectLst/>
                        </a:rPr>
                        <a:t>.</a:t>
                      </a:r>
                      <a:endParaRPr lang="ru-RU" sz="3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709" marR="181709" marT="0" marB="0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-е</a:t>
                      </a:r>
                      <a:endParaRPr lang="ru-RU" sz="2700" b="1" kern="1200" dirty="0" smtClean="0">
                        <a:solidFill>
                          <a:schemeClr val="accent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81709" marR="181709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0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700" dirty="0">
                          <a:effectLst/>
                        </a:rPr>
                        <a:t>В</a:t>
                      </a:r>
                      <a:r>
                        <a:rPr lang="ru-RU" sz="2700" dirty="0" smtClean="0">
                          <a:effectLst/>
                        </a:rPr>
                        <a:t>. п</a:t>
                      </a:r>
                      <a:r>
                        <a:rPr lang="ru-RU" sz="2700" dirty="0">
                          <a:effectLst/>
                        </a:rPr>
                        <a:t>.</a:t>
                      </a:r>
                      <a:endParaRPr lang="ru-RU" sz="3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709" marR="181709" marT="0" marB="0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-у, -ю</a:t>
                      </a:r>
                      <a:endParaRPr lang="ru-RU" sz="27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181709" marR="181709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0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700" dirty="0">
                          <a:effectLst/>
                        </a:rPr>
                        <a:t>Т</a:t>
                      </a:r>
                      <a:r>
                        <a:rPr lang="ru-RU" sz="2700" dirty="0" smtClean="0">
                          <a:effectLst/>
                        </a:rPr>
                        <a:t>. п</a:t>
                      </a:r>
                      <a:r>
                        <a:rPr lang="ru-RU" sz="2700" dirty="0">
                          <a:effectLst/>
                        </a:rPr>
                        <a:t>.</a:t>
                      </a:r>
                      <a:endParaRPr lang="ru-RU" sz="3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709" marR="181709" marT="0" marB="0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7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-ой, -ей</a:t>
                      </a:r>
                      <a:endParaRPr lang="ru-RU" sz="27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181709" marR="181709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0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700" dirty="0">
                          <a:effectLst/>
                        </a:rPr>
                        <a:t>П</a:t>
                      </a:r>
                      <a:r>
                        <a:rPr lang="ru-RU" sz="2700" dirty="0" smtClean="0">
                          <a:effectLst/>
                        </a:rPr>
                        <a:t>. п</a:t>
                      </a:r>
                      <a:r>
                        <a:rPr lang="ru-RU" sz="2700" dirty="0">
                          <a:effectLst/>
                        </a:rPr>
                        <a:t>.</a:t>
                      </a:r>
                      <a:endParaRPr lang="ru-RU" sz="3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1709" marR="181709" marT="0" marB="0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700" b="1" kern="1200" dirty="0" smtClean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-е</a:t>
                      </a:r>
                      <a:endParaRPr lang="ru-RU" sz="27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181709" marR="181709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 animBg="1"/>
      <p:bldP spid="30" grpId="0"/>
      <p:bldP spid="31" grpId="0"/>
      <p:bldP spid="32" grpId="0" animBg="1"/>
      <p:bldP spid="33" grpId="0" animBg="1"/>
      <p:bldP spid="34" grpId="0"/>
      <p:bldP spid="36" grpId="0" animBg="1"/>
      <p:bldP spid="3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3500438"/>
            <a:ext cx="70723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00FF"/>
                </a:solidFill>
              </a:rPr>
              <a:t>Плыл на льдин</a:t>
            </a:r>
            <a:endParaRPr lang="ru-RU" sz="6600" b="1" dirty="0">
              <a:solidFill>
                <a:srgbClr val="0000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1472" y="908720"/>
            <a:ext cx="3120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Склонение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07893" y="942706"/>
            <a:ext cx="239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Падеж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928802"/>
            <a:ext cx="996048" cy="874343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1 </a:t>
            </a:r>
            <a:r>
              <a:rPr lang="ru-RU" sz="3200" b="1" dirty="0" err="1" smtClean="0">
                <a:solidFill>
                  <a:srgbClr val="0000FF"/>
                </a:solidFill>
              </a:rPr>
              <a:t>скл</a:t>
            </a:r>
            <a:r>
              <a:rPr lang="ru-RU" sz="2800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714480" y="1928802"/>
            <a:ext cx="1016350" cy="802905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2 </a:t>
            </a:r>
            <a:r>
              <a:rPr lang="ru-RU" sz="3200" b="1" dirty="0" err="1" smtClean="0">
                <a:solidFill>
                  <a:srgbClr val="0000FF"/>
                </a:solidFill>
              </a:rPr>
              <a:t>скл</a:t>
            </a:r>
            <a:r>
              <a:rPr lang="ru-RU" sz="2800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857488" y="1857364"/>
            <a:ext cx="1143008" cy="857256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3 </a:t>
            </a:r>
            <a:r>
              <a:rPr lang="ru-RU" sz="3200" b="1" dirty="0" err="1" smtClean="0">
                <a:solidFill>
                  <a:srgbClr val="0000FF"/>
                </a:solidFill>
              </a:rPr>
              <a:t>скл</a:t>
            </a:r>
            <a:r>
              <a:rPr lang="ru-RU" sz="2800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143504" y="1857364"/>
            <a:ext cx="882642" cy="596937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Р.п.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215074" y="1928802"/>
            <a:ext cx="1071570" cy="642941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 Д.п.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429520" y="1785926"/>
            <a:ext cx="1000132" cy="642942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П.п.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38020" y="3889572"/>
            <a:ext cx="379499" cy="560286"/>
          </a:xfrm>
          <a:prstGeom prst="rect">
            <a:avLst/>
          </a:prstGeom>
          <a:solidFill>
            <a:srgbClr val="53D2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.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21555" y="5160196"/>
            <a:ext cx="416727" cy="587322"/>
          </a:xfrm>
          <a:prstGeom prst="rect">
            <a:avLst/>
          </a:prstGeom>
          <a:solidFill>
            <a:srgbClr val="53D2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21552" y="4523382"/>
            <a:ext cx="416728" cy="576064"/>
          </a:xfrm>
          <a:prstGeom prst="rect">
            <a:avLst/>
          </a:prstGeom>
          <a:solidFill>
            <a:srgbClr val="53D2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00958" y="3857628"/>
            <a:ext cx="400266" cy="571504"/>
          </a:xfrm>
          <a:prstGeom prst="rect">
            <a:avLst/>
          </a:prstGeom>
          <a:solidFill>
            <a:srgbClr val="53D2FF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1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" grpId="0" animBg="1"/>
      <p:bldP spid="39" grpId="0" animBg="1"/>
      <p:bldP spid="41" grpId="0" animBg="1"/>
      <p:bldP spid="43" grpId="0" animBg="1"/>
      <p:bldP spid="44" grpId="0" animBg="1"/>
      <p:bldP spid="47" grpId="0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2786050" y="2071678"/>
            <a:ext cx="1002847" cy="739813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3</a:t>
            </a:r>
            <a:r>
              <a:rPr lang="ru-RU" sz="2800" b="1" dirty="0" smtClean="0">
                <a:solidFill>
                  <a:srgbClr val="0000FF"/>
                </a:solidFill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</a:rPr>
              <a:t>скл</a:t>
            </a:r>
            <a:r>
              <a:rPr lang="ru-RU" sz="2800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4929190" y="2071678"/>
            <a:ext cx="882642" cy="579850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srgbClr val="0000FF"/>
                </a:solidFill>
              </a:rPr>
              <a:t>Р</a:t>
            </a:r>
            <a:r>
              <a:rPr lang="ru-RU" sz="3200" b="1" dirty="0" err="1" smtClean="0">
                <a:solidFill>
                  <a:srgbClr val="0000FF"/>
                </a:solidFill>
              </a:rPr>
              <a:t>.п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28596" y="2071678"/>
            <a:ext cx="1074286" cy="739813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1 </a:t>
            </a:r>
            <a:r>
              <a:rPr lang="ru-RU" sz="2800" b="1" dirty="0" err="1" smtClean="0">
                <a:solidFill>
                  <a:srgbClr val="0000FF"/>
                </a:solidFill>
              </a:rPr>
              <a:t>скл</a:t>
            </a:r>
            <a:r>
              <a:rPr lang="ru-RU" sz="2800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4283" y="3524820"/>
            <a:ext cx="81595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0000FF"/>
                </a:solidFill>
              </a:rPr>
              <a:t> </a:t>
            </a:r>
            <a:r>
              <a:rPr lang="ru-RU" sz="6600" b="1" dirty="0" smtClean="0">
                <a:solidFill>
                  <a:srgbClr val="0000FF"/>
                </a:solidFill>
              </a:rPr>
              <a:t>Страдал от бол</a:t>
            </a:r>
            <a:endParaRPr lang="ru-RU" sz="6600" b="1" dirty="0">
              <a:solidFill>
                <a:srgbClr val="0000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14282" y="142852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Склонение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86314" y="214290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Падеж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643042" y="2071678"/>
            <a:ext cx="1002848" cy="739813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2 </a:t>
            </a:r>
            <a:r>
              <a:rPr lang="ru-RU" sz="2800" b="1" dirty="0" err="1" smtClean="0">
                <a:solidFill>
                  <a:srgbClr val="0000FF"/>
                </a:solidFill>
              </a:rPr>
              <a:t>скл</a:t>
            </a:r>
            <a:r>
              <a:rPr lang="ru-RU" sz="2800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7429520" y="2071679"/>
            <a:ext cx="1000132" cy="571504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П.п.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6215074" y="2071679"/>
            <a:ext cx="1000132" cy="571504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Д.п.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67606" y="4581128"/>
            <a:ext cx="416728" cy="576064"/>
          </a:xfrm>
          <a:prstGeom prst="rect">
            <a:avLst/>
          </a:prstGeom>
          <a:solidFill>
            <a:srgbClr val="53D2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84074" y="3898682"/>
            <a:ext cx="379499" cy="560286"/>
          </a:xfrm>
          <a:prstGeom prst="rect">
            <a:avLst/>
          </a:prstGeom>
          <a:solidFill>
            <a:srgbClr val="53D2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.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67607" y="5229200"/>
            <a:ext cx="416727" cy="587322"/>
          </a:xfrm>
          <a:prstGeom prst="rect">
            <a:avLst/>
          </a:prstGeom>
          <a:solidFill>
            <a:srgbClr val="53D2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84070" y="3884420"/>
            <a:ext cx="400266" cy="587322"/>
          </a:xfrm>
          <a:prstGeom prst="rect">
            <a:avLst/>
          </a:prstGeom>
          <a:solidFill>
            <a:srgbClr val="53D2FF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4" name="AutoShape 4" descr="https://cs8.livemaster.ru/storage/25/6f/498f4a0c2c240f7e04743a88cbr1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86" name="AutoShape 6" descr="https://cs8.livemaster.ru/storage/25/6f/498f4a0c2c240f7e04743a88cbr1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86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1" grpId="0" animBg="1"/>
      <p:bldP spid="55" grpId="0" animBg="1"/>
      <p:bldP spid="48" grpId="0" animBg="1"/>
      <p:bldP spid="40" grpId="0" animBg="1"/>
      <p:bldP spid="51" grpId="0" animBg="1"/>
      <p:bldP spid="52" grpId="0" animBg="1"/>
      <p:bldP spid="18" grpId="0" animBg="1"/>
      <p:bldP spid="18" grpId="1" animBg="1"/>
      <p:bldP spid="18" grpId="2" animBg="1"/>
      <p:bldP spid="20" grpId="0" animBg="1"/>
      <p:bldP spid="20" grpId="1" animBg="1"/>
      <p:bldP spid="20" grpId="2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7"/>
          <p:cNvSpPr/>
          <p:nvPr/>
        </p:nvSpPr>
        <p:spPr>
          <a:xfrm>
            <a:off x="2857488" y="1928802"/>
            <a:ext cx="1002848" cy="785818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3 </a:t>
            </a:r>
            <a:r>
              <a:rPr lang="ru-RU" sz="2800" b="1" dirty="0" err="1" smtClean="0">
                <a:solidFill>
                  <a:srgbClr val="0000FF"/>
                </a:solidFill>
              </a:rPr>
              <a:t>скл</a:t>
            </a:r>
            <a:r>
              <a:rPr lang="ru-RU" sz="2800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00034" y="2000240"/>
            <a:ext cx="1002847" cy="714380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1 </a:t>
            </a:r>
            <a:r>
              <a:rPr lang="ru-RU" sz="2800" b="1" dirty="0" err="1" smtClean="0">
                <a:solidFill>
                  <a:srgbClr val="0000FF"/>
                </a:solidFill>
              </a:rPr>
              <a:t>скл</a:t>
            </a:r>
            <a:r>
              <a:rPr lang="ru-RU" sz="2800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1538" y="3643314"/>
            <a:ext cx="7215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</a:rPr>
              <a:t>Приехал к </a:t>
            </a:r>
            <a:r>
              <a:rPr lang="ru-RU" sz="6000" b="1" dirty="0" err="1" smtClean="0">
                <a:solidFill>
                  <a:srgbClr val="0000FF"/>
                </a:solidFill>
              </a:rPr>
              <a:t>бабушк</a:t>
            </a:r>
            <a:endParaRPr lang="ru-RU" sz="6000" b="1" dirty="0">
              <a:solidFill>
                <a:srgbClr val="0000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5720" y="0"/>
            <a:ext cx="3120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Склонение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500562" y="214290"/>
            <a:ext cx="239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Падеж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714480" y="2000240"/>
            <a:ext cx="1002848" cy="714380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2 </a:t>
            </a:r>
            <a:r>
              <a:rPr lang="ru-RU" sz="2800" b="1" dirty="0" err="1" smtClean="0">
                <a:solidFill>
                  <a:srgbClr val="0000FF"/>
                </a:solidFill>
              </a:rPr>
              <a:t>скл</a:t>
            </a:r>
            <a:r>
              <a:rPr lang="ru-RU" sz="2800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000628" y="2071678"/>
            <a:ext cx="882642" cy="596937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Р.п</a:t>
            </a:r>
            <a:r>
              <a:rPr lang="ru-RU" sz="3200" b="1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7286644" y="1928802"/>
            <a:ext cx="1000132" cy="714380"/>
          </a:xfrm>
          <a:prstGeom prst="roundRect">
            <a:avLst/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srgbClr val="0000FF"/>
                </a:solidFill>
              </a:rPr>
              <a:t>П</a:t>
            </a:r>
            <a:r>
              <a:rPr lang="ru-RU" sz="3200" b="1" dirty="0" err="1" smtClean="0">
                <a:solidFill>
                  <a:srgbClr val="0000FF"/>
                </a:solidFill>
              </a:rPr>
              <a:t>.п</a:t>
            </a:r>
            <a:r>
              <a:rPr lang="ru-RU" sz="3200" b="1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6072198" y="2000240"/>
            <a:ext cx="1071570" cy="642942"/>
          </a:xfrm>
          <a:prstGeom prst="roundRect">
            <a:avLst>
              <a:gd name="adj" fmla="val 7914"/>
            </a:avLst>
          </a:prstGeom>
          <a:solidFill>
            <a:srgbClr val="CC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00FF"/>
                </a:solidFill>
              </a:rPr>
              <a:t>Д.п</a:t>
            </a:r>
            <a:r>
              <a:rPr lang="ru-RU" sz="3200" b="1" dirty="0" smtClean="0">
                <a:solidFill>
                  <a:srgbClr val="0000FF"/>
                </a:solidFill>
              </a:rPr>
              <a:t>.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8065149" y="3898682"/>
            <a:ext cx="379499" cy="560286"/>
          </a:xfrm>
          <a:prstGeom prst="rect">
            <a:avLst/>
          </a:prstGeom>
          <a:solidFill>
            <a:srgbClr val="53D2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.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8048683" y="4530232"/>
            <a:ext cx="416727" cy="587322"/>
          </a:xfrm>
          <a:prstGeom prst="rect">
            <a:avLst/>
          </a:prstGeom>
          <a:solidFill>
            <a:srgbClr val="53D2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8048681" y="5178304"/>
            <a:ext cx="416728" cy="576064"/>
          </a:xfrm>
          <a:prstGeom prst="rect">
            <a:avLst/>
          </a:prstGeom>
          <a:solidFill>
            <a:srgbClr val="53D2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8065143" y="3884420"/>
            <a:ext cx="400266" cy="587322"/>
          </a:xfrm>
          <a:prstGeom prst="rect">
            <a:avLst/>
          </a:prstGeom>
          <a:solidFill>
            <a:srgbClr val="53D2FF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52000" rtlCol="0" anchor="ctr"/>
          <a:lstStyle/>
          <a:p>
            <a:pPr algn="ctr"/>
            <a:r>
              <a:rPr lang="ru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  <p:sp>
        <p:nvSpPr>
          <p:cNvPr id="48130" name="AutoShape 2" descr="https://www.pinclipart.com/picdir/middle/134-1344462_0-88136-afbc30b2-orig-bee-clipart-bee-them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https://www.pinclipart.com/picdir/middle/134-1344462_0-88136-afbc30b2-orig-bee-clipart-bee-them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4" name="AutoShape 6" descr="https://www.pinclipart.com/picdir/middle/134-1344462_0-88136-afbc30b2-orig-bee-clipart-bee-them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6" name="AutoShape 8" descr="https://www.pinclipart.com/picdir/middle/134-1344462_0-88136-afbc30b2-orig-bee-clipart-bee-them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1549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48" grpId="0" animBg="1"/>
      <p:bldP spid="31" grpId="0" animBg="1"/>
      <p:bldP spid="40" grpId="0" animBg="1"/>
      <p:bldP spid="51" grpId="0" animBg="1"/>
      <p:bldP spid="52" grpId="0" animBg="1"/>
      <p:bldP spid="55" grpId="0" animBg="1"/>
      <p:bldP spid="57" grpId="0" animBg="1"/>
      <p:bldP spid="57" grpId="1" animBg="1"/>
      <p:bldP spid="57" grpId="2" animBg="1"/>
      <p:bldP spid="58" grpId="0" animBg="1"/>
      <p:bldP spid="58" grpId="1" animBg="1"/>
      <p:bldP spid="58" grpId="2" animBg="1"/>
      <p:bldP spid="5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665/0000c9b4-a21ac8d7/2/img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08920"/>
            <a:ext cx="7416824" cy="373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://opr.catalog.ppub.ru/images/big/779b2947-2700-11e1-b408-0050569c12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3" y="4869160"/>
            <a:ext cx="1660634" cy="16606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Алгоритм работы</a:t>
            </a:r>
            <a:r>
              <a:rPr lang="ru-RU" sz="3200" b="1" dirty="0" smtClean="0">
                <a:solidFill>
                  <a:srgbClr val="FF0000"/>
                </a:solidFill>
              </a:rPr>
              <a:t>:   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i="1" u="sng" dirty="0" smtClean="0">
                <a:solidFill>
                  <a:srgbClr val="FFFF00"/>
                </a:solidFill>
              </a:rPr>
              <a:t/>
            </a:r>
            <a:br>
              <a:rPr lang="ru-RU" sz="3200" b="1" i="1" u="sng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26" y="1714488"/>
            <a:ext cx="8786874" cy="4525963"/>
          </a:xfrm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ru-RU" b="1" i="1" dirty="0" smtClean="0">
                <a:solidFill>
                  <a:srgbClr val="000066"/>
                </a:solidFill>
              </a:rPr>
              <a:t>1. </a:t>
            </a:r>
            <a:r>
              <a:rPr lang="ru-RU" b="1" dirty="0" smtClean="0">
                <a:solidFill>
                  <a:srgbClr val="0000FF"/>
                </a:solidFill>
              </a:rPr>
              <a:t>Ставлю существительное в начальную форму.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ru-RU" b="1" i="1" dirty="0" smtClean="0">
                <a:solidFill>
                  <a:srgbClr val="000066"/>
                </a:solidFill>
              </a:rPr>
              <a:t>2. </a:t>
            </a:r>
            <a:r>
              <a:rPr lang="ru-RU" b="1" dirty="0" smtClean="0">
                <a:solidFill>
                  <a:srgbClr val="0000FF"/>
                </a:solidFill>
              </a:rPr>
              <a:t>Определяю склонение.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ru-RU" b="1" i="1" dirty="0" smtClean="0">
                <a:solidFill>
                  <a:srgbClr val="000066"/>
                </a:solidFill>
              </a:rPr>
              <a:t>3. </a:t>
            </a:r>
            <a:r>
              <a:rPr lang="ru-RU" b="1" i="1" dirty="0" smtClean="0">
                <a:solidFill>
                  <a:srgbClr val="0000FF"/>
                </a:solidFill>
              </a:rPr>
              <a:t>Определяю падеж.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ru-RU" b="1" i="1" dirty="0" smtClean="0">
                <a:solidFill>
                  <a:srgbClr val="000066"/>
                </a:solidFill>
              </a:rPr>
              <a:t>4. </a:t>
            </a:r>
            <a:r>
              <a:rPr lang="ru-RU" b="1" dirty="0" smtClean="0">
                <a:solidFill>
                  <a:srgbClr val="0000FF"/>
                </a:solidFill>
              </a:rPr>
              <a:t>По слову- ключику (помощнику) проверяю окончание существительного.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C00CC"/>
                </a:solidFill>
                <a:latin typeface="Arial Black" pitchFamily="34" charset="0"/>
              </a:rPr>
              <a:t>Викторина</a:t>
            </a:r>
            <a:br>
              <a:rPr lang="ru-RU" b="1" dirty="0" smtClean="0">
                <a:solidFill>
                  <a:srgbClr val="CC00CC"/>
                </a:solidFill>
                <a:latin typeface="Arial Black" pitchFamily="34" charset="0"/>
              </a:rPr>
            </a:br>
            <a:r>
              <a:rPr lang="ru-RU" sz="3200" b="1" dirty="0" smtClean="0">
                <a:solidFill>
                  <a:srgbClr val="0000FF"/>
                </a:solidFill>
                <a:latin typeface="Arial Black" pitchFamily="34" charset="0"/>
              </a:rPr>
              <a:t>слова-ключики:</a:t>
            </a:r>
            <a:r>
              <a:rPr lang="ru-RU" sz="3200" b="1" dirty="0" smtClean="0">
                <a:solidFill>
                  <a:srgbClr val="CC00CC"/>
                </a:solidFill>
                <a:latin typeface="Arial Black" pitchFamily="34" charset="0"/>
              </a:rPr>
              <a:t> </a:t>
            </a:r>
            <a:r>
              <a:rPr lang="ru-RU" sz="2700" b="1" dirty="0" smtClean="0">
                <a:solidFill>
                  <a:srgbClr val="CC00CC"/>
                </a:solidFill>
                <a:latin typeface="Arial Black" pitchFamily="34" charset="0"/>
              </a:rPr>
              <a:t>рука, плечо, грудь</a:t>
            </a:r>
            <a:endParaRPr lang="ru-RU" sz="2700" b="1" dirty="0">
              <a:solidFill>
                <a:srgbClr val="CC00CC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42910" y="1600200"/>
            <a:ext cx="4429156" cy="4525963"/>
          </a:xfrm>
        </p:spPr>
        <p:txBody>
          <a:bodyPr/>
          <a:lstStyle/>
          <a:p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Где восходит солнце?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b="1" dirty="0" smtClean="0">
                <a:solidFill>
                  <a:srgbClr val="0000FF"/>
                </a:solidFill>
              </a:rPr>
              <a:t>А где заходит солнце?</a:t>
            </a:r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На каких кустах сиреневые цветы?</a:t>
            </a:r>
          </a:p>
          <a:p>
            <a:r>
              <a:rPr lang="ru-RU" b="1" dirty="0" smtClean="0">
                <a:solidFill>
                  <a:srgbClr val="0000FF"/>
                </a:solidFill>
              </a:rPr>
              <a:t>На чём весной висят серёжки?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FF0000"/>
                </a:solidFill>
              </a:rPr>
              <a:t>Рассуждаем так:</a:t>
            </a:r>
          </a:p>
          <a:p>
            <a:pPr>
              <a:buNone/>
            </a:pPr>
            <a:r>
              <a:rPr lang="ru-RU" b="1" dirty="0" smtClean="0"/>
              <a:t>На востоке </a:t>
            </a:r>
            <a:r>
              <a:rPr lang="ru-RU" dirty="0" smtClean="0"/>
              <a:t>– восток, м.р., 2 </a:t>
            </a:r>
            <a:r>
              <a:rPr lang="ru-RU" dirty="0" err="1" smtClean="0"/>
              <a:t>скл</a:t>
            </a:r>
            <a:r>
              <a:rPr lang="ru-RU" dirty="0" smtClean="0"/>
              <a:t>., на плече, на чём? П.п.</a:t>
            </a:r>
          </a:p>
          <a:p>
            <a:pPr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Записываем ответ так:</a:t>
            </a:r>
          </a:p>
          <a:p>
            <a:pPr>
              <a:buNone/>
            </a:pPr>
            <a:r>
              <a:rPr lang="ru-RU" dirty="0" smtClean="0"/>
              <a:t>На восток</a:t>
            </a:r>
            <a:r>
              <a:rPr lang="ru-RU" b="1" u="sng" dirty="0" smtClean="0">
                <a:solidFill>
                  <a:srgbClr val="FF0000"/>
                </a:solidFill>
              </a:rPr>
              <a:t>е</a:t>
            </a:r>
            <a:r>
              <a:rPr lang="ru-RU" dirty="0" smtClean="0">
                <a:solidFill>
                  <a:srgbClr val="FF0000"/>
                </a:solidFill>
              </a:rPr>
              <a:t>, ……</a:t>
            </a:r>
            <a:endParaRPr lang="ru-RU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ПРОВЕРЬ СЕБЯ!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2332037"/>
            <a:ext cx="8229600" cy="4525963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на восток</a:t>
            </a:r>
            <a:r>
              <a:rPr lang="ru-RU" sz="4000" b="1" u="sng" dirty="0" smtClean="0">
                <a:solidFill>
                  <a:srgbClr val="FF0000"/>
                </a:solidFill>
              </a:rPr>
              <a:t>е</a:t>
            </a:r>
            <a:endParaRPr lang="ru-RU" sz="4000" dirty="0" smtClean="0"/>
          </a:p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на запад</a:t>
            </a:r>
            <a:r>
              <a:rPr lang="ru-RU" sz="4000" b="1" u="sng" dirty="0" smtClean="0">
                <a:solidFill>
                  <a:srgbClr val="FF0000"/>
                </a:solidFill>
              </a:rPr>
              <a:t>е</a:t>
            </a:r>
            <a:endParaRPr lang="ru-RU" sz="4000" dirty="0" smtClean="0"/>
          </a:p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на сирен</a:t>
            </a:r>
            <a:r>
              <a:rPr lang="ru-RU" sz="4000" b="1" u="sng" dirty="0" smtClean="0">
                <a:solidFill>
                  <a:srgbClr val="FF0000"/>
                </a:solidFill>
              </a:rPr>
              <a:t>и</a:t>
            </a:r>
            <a:endParaRPr lang="ru-RU" sz="4000" dirty="0" smtClean="0"/>
          </a:p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на берез</a:t>
            </a:r>
            <a:r>
              <a:rPr lang="ru-RU" sz="4000" b="1" u="sng" dirty="0" smtClean="0">
                <a:solidFill>
                  <a:srgbClr val="FF0000"/>
                </a:solidFill>
              </a:rPr>
              <a:t>е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4800" dirty="0"/>
              <a:t> Зима,  вьюга, мороз, снег,  метель,  солнце, буран,  печь,  горка.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385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Физкультминутка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50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7214"/>
            <a:ext cx="9139938" cy="7215214"/>
          </a:xfrm>
          <a:prstGeom prst="rect">
            <a:avLst/>
          </a:prstGeom>
        </p:spPr>
      </p:pic>
      <p:pic>
        <p:nvPicPr>
          <p:cNvPr id="4" name="Picture 1" descr="https://plcn.s3.yandex.net/resources/3_156387133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500174"/>
            <a:ext cx="9215502" cy="464347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Соедини существительные с безударными окончаниями и существительные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 того же склонения 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с ударными окончаниями:</a:t>
            </a:r>
            <a:r>
              <a:rPr lang="ru-RU" sz="2800" dirty="0" smtClean="0">
                <a:solidFill>
                  <a:srgbClr val="0F2534"/>
                </a:solidFill>
                <a:latin typeface="Yandex Sans"/>
              </a:rPr>
              <a:t/>
            </a:r>
            <a:br>
              <a:rPr lang="ru-RU" sz="2800" dirty="0" smtClean="0">
                <a:solidFill>
                  <a:srgbClr val="0F2534"/>
                </a:solidFill>
                <a:latin typeface="Yandex Sans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642966"/>
            <a:ext cx="9139938" cy="6858000"/>
          </a:xfrm>
          <a:prstGeom prst="rect">
            <a:avLst/>
          </a:prstGeom>
        </p:spPr>
      </p:pic>
      <p:pic>
        <p:nvPicPr>
          <p:cNvPr id="4" name="Picture 1" descr="https://plcn.s3.yandex.net/resources/3_156387133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000108"/>
            <a:ext cx="9358378" cy="464347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                                     Проверь себя</a:t>
            </a:r>
            <a:endParaRPr lang="ru-RU" b="1" dirty="0">
              <a:solidFill>
                <a:srgbClr val="0000FF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1463653" y="3321843"/>
            <a:ext cx="3072628" cy="7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3357554" y="2285992"/>
            <a:ext cx="1714512" cy="5715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2464579" y="3464719"/>
            <a:ext cx="1571636" cy="13573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571736" y="1500174"/>
            <a:ext cx="214314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C3300"/>
                </a:solidFill>
              </a:rPr>
              <a:t>а</a:t>
            </a:r>
            <a:endParaRPr lang="ru-RU" sz="3200" b="1" dirty="0">
              <a:solidFill>
                <a:srgbClr val="CC3300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>
            <a:off x="2285984" y="1428736"/>
            <a:ext cx="214314" cy="714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143504" y="1500174"/>
            <a:ext cx="285752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C3300"/>
                </a:solidFill>
              </a:rPr>
              <a:t>и</a:t>
            </a:r>
            <a:endParaRPr lang="ru-RU" sz="3200" b="1" dirty="0">
              <a:solidFill>
                <a:srgbClr val="CC330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>
            <a:off x="4857752" y="1428736"/>
            <a:ext cx="214314" cy="714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071670" y="3143248"/>
            <a:ext cx="285752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CC3300"/>
                </a:solidFill>
              </a:rPr>
              <a:t>ы</a:t>
            </a:r>
            <a:endParaRPr lang="ru-RU" sz="3200" b="1" dirty="0">
              <a:solidFill>
                <a:srgbClr val="CC3300"/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>
            <a:off x="1571604" y="3071810"/>
            <a:ext cx="214314" cy="714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 lvl="0">
              <a:buNone/>
            </a:pPr>
            <a:r>
              <a:rPr lang="ru-RU" b="1" dirty="0" smtClean="0"/>
              <a:t>      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492896"/>
            <a:ext cx="6965245" cy="1202485"/>
          </a:xfrm>
        </p:spPr>
        <p:txBody>
          <a:bodyPr>
            <a:noAutofit/>
          </a:bodyPr>
          <a:lstStyle/>
          <a:p>
            <a:r>
              <a:rPr lang="ru-RU" sz="5400" dirty="0" smtClean="0"/>
              <a:t>К высокой ел.. на заснеженной полян.. убегает от </a:t>
            </a:r>
            <a:r>
              <a:rPr lang="ru-RU" sz="5400" dirty="0" err="1" smtClean="0"/>
              <a:t>лисичк</a:t>
            </a:r>
            <a:r>
              <a:rPr lang="ru-RU" sz="5400" dirty="0" smtClean="0"/>
              <a:t>.. пушистый зайчик.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 lvl="0">
              <a:buNone/>
            </a:pPr>
            <a:r>
              <a:rPr lang="ru-RU" b="1" dirty="0" smtClean="0"/>
              <a:t>      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492896"/>
            <a:ext cx="6965245" cy="1202485"/>
          </a:xfrm>
        </p:spPr>
        <p:txBody>
          <a:bodyPr>
            <a:noAutofit/>
          </a:bodyPr>
          <a:lstStyle/>
          <a:p>
            <a:r>
              <a:rPr lang="ru-RU" sz="5400" dirty="0" smtClean="0"/>
              <a:t>К высокой </a:t>
            </a:r>
            <a:r>
              <a:rPr lang="ru-RU" sz="5400" dirty="0" err="1" smtClean="0"/>
              <a:t>ел</a:t>
            </a:r>
            <a:r>
              <a:rPr lang="ru-RU" sz="5400" dirty="0" err="1"/>
              <a:t>И</a:t>
            </a:r>
            <a:r>
              <a:rPr lang="ru-RU" sz="5400" dirty="0" smtClean="0"/>
              <a:t> </a:t>
            </a:r>
            <a:r>
              <a:rPr lang="ru-RU" sz="5400" dirty="0" smtClean="0"/>
              <a:t>на заснеженной </a:t>
            </a:r>
            <a:r>
              <a:rPr lang="ru-RU" sz="5400" dirty="0" err="1" smtClean="0"/>
              <a:t>полян</a:t>
            </a:r>
            <a:r>
              <a:rPr lang="ru-RU" sz="5400" dirty="0" err="1"/>
              <a:t>Е</a:t>
            </a:r>
            <a:r>
              <a:rPr lang="ru-RU" sz="5400" dirty="0" smtClean="0"/>
              <a:t> </a:t>
            </a:r>
            <a:r>
              <a:rPr lang="ru-RU" sz="5400" dirty="0" smtClean="0"/>
              <a:t>убегает от </a:t>
            </a:r>
            <a:r>
              <a:rPr lang="ru-RU" sz="5400" dirty="0" err="1" smtClean="0"/>
              <a:t>лисичк</a:t>
            </a:r>
            <a:r>
              <a:rPr lang="ru-RU" sz="5400" dirty="0" err="1"/>
              <a:t>И</a:t>
            </a:r>
            <a:r>
              <a:rPr lang="ru-RU" sz="5400" dirty="0" smtClean="0"/>
              <a:t> </a:t>
            </a:r>
            <a:r>
              <a:rPr lang="ru-RU" sz="5400" dirty="0" smtClean="0"/>
              <a:t>пушистый зайчик.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94164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парах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132856"/>
            <a:ext cx="658838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kopilkaurokov.ru/uploads/user_file_56d1a6dbac432/img_user_file_56d1a6dbac432_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7686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://opr.catalog.ppub.ru/images/big/779b2947-2700-11e1-b408-0050569c12d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13" y="5245118"/>
            <a:ext cx="1612882" cy="16128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Александр Пушкин - Вот север, тучи нагоняя..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4402" y="4940318"/>
            <a:ext cx="609600" cy="6096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7"/>
          <p:cNvSpPr>
            <a:spLocks noChangeArrowheads="1"/>
          </p:cNvSpPr>
          <p:nvPr/>
        </p:nvSpPr>
        <p:spPr bwMode="ltGray">
          <a:xfrm>
            <a:off x="1857356" y="285728"/>
            <a:ext cx="3071834" cy="2857520"/>
          </a:xfrm>
          <a:prstGeom prst="ellipse">
            <a:avLst/>
          </a:prstGeom>
          <a:solidFill>
            <a:srgbClr val="FF66CC"/>
          </a:soli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gray">
          <a:xfrm>
            <a:off x="3714744" y="1643050"/>
            <a:ext cx="2436740" cy="2357454"/>
          </a:xfrm>
          <a:custGeom>
            <a:avLst/>
            <a:gdLst>
              <a:gd name="G0" fmla="+- 61148 0 0"/>
              <a:gd name="G1" fmla="+- -5891861 0 0"/>
              <a:gd name="G2" fmla="+- 61148 0 -5891861"/>
              <a:gd name="G3" fmla="+- 10800 0 0"/>
              <a:gd name="G4" fmla="+- 0 0 61148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799 0 0"/>
              <a:gd name="G9" fmla="+- 0 0 -5891861"/>
              <a:gd name="G10" fmla="+- 7799 0 2700"/>
              <a:gd name="G11" fmla="cos G10 61148"/>
              <a:gd name="G12" fmla="sin G10 61148"/>
              <a:gd name="G13" fmla="cos 13500 61148"/>
              <a:gd name="G14" fmla="sin 13500 61148"/>
              <a:gd name="G15" fmla="+- G11 10800 0"/>
              <a:gd name="G16" fmla="+- G12 10800 0"/>
              <a:gd name="G17" fmla="+- G13 10800 0"/>
              <a:gd name="G18" fmla="+- G14 10800 0"/>
              <a:gd name="G19" fmla="*/ 7799 1 2"/>
              <a:gd name="G20" fmla="+- G19 5400 0"/>
              <a:gd name="G21" fmla="cos G20 61148"/>
              <a:gd name="G22" fmla="sin G20 61148"/>
              <a:gd name="G23" fmla="+- G21 10800 0"/>
              <a:gd name="G24" fmla="+- G12 G23 G22"/>
              <a:gd name="G25" fmla="+- G22 G23 G11"/>
              <a:gd name="G26" fmla="cos 10800 61148"/>
              <a:gd name="G27" fmla="sin 10800 61148"/>
              <a:gd name="G28" fmla="cos 7799 61148"/>
              <a:gd name="G29" fmla="sin 7799 61148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5891861"/>
              <a:gd name="G36" fmla="sin G34 -5891861"/>
              <a:gd name="G37" fmla="+/ -5891861 61148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799 G39"/>
              <a:gd name="G43" fmla="sin 7799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8505 w 21600"/>
              <a:gd name="T5" fmla="*/ 3232 h 21600"/>
              <a:gd name="T6" fmla="*/ 10815 w 21600"/>
              <a:gd name="T7" fmla="*/ 1500 h 21600"/>
              <a:gd name="T8" fmla="*/ 16364 w 21600"/>
              <a:gd name="T9" fmla="*/ 5335 h 21600"/>
              <a:gd name="T10" fmla="*/ 24298 w 21600"/>
              <a:gd name="T11" fmla="*/ 11019 h 21600"/>
              <a:gd name="T12" fmla="*/ 20030 w 21600"/>
              <a:gd name="T13" fmla="*/ 15151 h 21600"/>
              <a:gd name="T14" fmla="*/ 15898 w 21600"/>
              <a:gd name="T15" fmla="*/ 1088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597" y="10926"/>
                </a:moveTo>
                <a:cubicBezTo>
                  <a:pt x="18598" y="10884"/>
                  <a:pt x="18599" y="10842"/>
                  <a:pt x="18599" y="10800"/>
                </a:cubicBezTo>
                <a:cubicBezTo>
                  <a:pt x="18599" y="6497"/>
                  <a:pt x="15115" y="3008"/>
                  <a:pt x="10813" y="3001"/>
                </a:cubicBezTo>
                <a:lnTo>
                  <a:pt x="10818" y="0"/>
                </a:lnTo>
                <a:cubicBezTo>
                  <a:pt x="16775" y="10"/>
                  <a:pt x="21600" y="4842"/>
                  <a:pt x="21600" y="10800"/>
                </a:cubicBezTo>
                <a:cubicBezTo>
                  <a:pt x="21600" y="10858"/>
                  <a:pt x="21599" y="10917"/>
                  <a:pt x="21598" y="10975"/>
                </a:cubicBezTo>
                <a:lnTo>
                  <a:pt x="24298" y="11019"/>
                </a:lnTo>
                <a:lnTo>
                  <a:pt x="20030" y="15151"/>
                </a:lnTo>
                <a:lnTo>
                  <a:pt x="15898" y="10883"/>
                </a:lnTo>
                <a:lnTo>
                  <a:pt x="18597" y="10926"/>
                </a:lnTo>
                <a:close/>
              </a:path>
            </a:pathLst>
          </a:custGeom>
          <a:solidFill>
            <a:srgbClr val="00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gray">
          <a:xfrm>
            <a:off x="4214810" y="3286124"/>
            <a:ext cx="2643206" cy="2643182"/>
          </a:xfrm>
          <a:prstGeom prst="ellipse">
            <a:avLst/>
          </a:prstGeom>
          <a:solidFill>
            <a:srgbClr val="CC00CC"/>
          </a:soli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gray">
          <a:xfrm rot="10242844" flipV="1">
            <a:off x="494609" y="1627249"/>
            <a:ext cx="3095394" cy="2174718"/>
          </a:xfrm>
          <a:custGeom>
            <a:avLst/>
            <a:gdLst>
              <a:gd name="G0" fmla="+- 61148 0 0"/>
              <a:gd name="G1" fmla="+- -5891861 0 0"/>
              <a:gd name="G2" fmla="+- 61148 0 -5891861"/>
              <a:gd name="G3" fmla="+- 10800 0 0"/>
              <a:gd name="G4" fmla="+- 0 0 61148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799 0 0"/>
              <a:gd name="G9" fmla="+- 0 0 -5891861"/>
              <a:gd name="G10" fmla="+- 7799 0 2700"/>
              <a:gd name="G11" fmla="cos G10 61148"/>
              <a:gd name="G12" fmla="sin G10 61148"/>
              <a:gd name="G13" fmla="cos 13500 61148"/>
              <a:gd name="G14" fmla="sin 13500 61148"/>
              <a:gd name="G15" fmla="+- G11 10800 0"/>
              <a:gd name="G16" fmla="+- G12 10800 0"/>
              <a:gd name="G17" fmla="+- G13 10800 0"/>
              <a:gd name="G18" fmla="+- G14 10800 0"/>
              <a:gd name="G19" fmla="*/ 7799 1 2"/>
              <a:gd name="G20" fmla="+- G19 5400 0"/>
              <a:gd name="G21" fmla="cos G20 61148"/>
              <a:gd name="G22" fmla="sin G20 61148"/>
              <a:gd name="G23" fmla="+- G21 10800 0"/>
              <a:gd name="G24" fmla="+- G12 G23 G22"/>
              <a:gd name="G25" fmla="+- G22 G23 G11"/>
              <a:gd name="G26" fmla="cos 10800 61148"/>
              <a:gd name="G27" fmla="sin 10800 61148"/>
              <a:gd name="G28" fmla="cos 7799 61148"/>
              <a:gd name="G29" fmla="sin 7799 61148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5891861"/>
              <a:gd name="G36" fmla="sin G34 -5891861"/>
              <a:gd name="G37" fmla="+/ -5891861 61148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799 G39"/>
              <a:gd name="G43" fmla="sin 7799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8505 w 21600"/>
              <a:gd name="T5" fmla="*/ 3232 h 21600"/>
              <a:gd name="T6" fmla="*/ 10815 w 21600"/>
              <a:gd name="T7" fmla="*/ 1500 h 21600"/>
              <a:gd name="T8" fmla="*/ 16364 w 21600"/>
              <a:gd name="T9" fmla="*/ 5335 h 21600"/>
              <a:gd name="T10" fmla="*/ 24298 w 21600"/>
              <a:gd name="T11" fmla="*/ 11019 h 21600"/>
              <a:gd name="T12" fmla="*/ 20030 w 21600"/>
              <a:gd name="T13" fmla="*/ 15151 h 21600"/>
              <a:gd name="T14" fmla="*/ 15898 w 21600"/>
              <a:gd name="T15" fmla="*/ 1088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597" y="10926"/>
                </a:moveTo>
                <a:cubicBezTo>
                  <a:pt x="18598" y="10884"/>
                  <a:pt x="18599" y="10842"/>
                  <a:pt x="18599" y="10800"/>
                </a:cubicBezTo>
                <a:cubicBezTo>
                  <a:pt x="18599" y="6497"/>
                  <a:pt x="15115" y="3008"/>
                  <a:pt x="10813" y="3001"/>
                </a:cubicBezTo>
                <a:lnTo>
                  <a:pt x="10818" y="0"/>
                </a:lnTo>
                <a:cubicBezTo>
                  <a:pt x="16775" y="10"/>
                  <a:pt x="21600" y="4842"/>
                  <a:pt x="21600" y="10800"/>
                </a:cubicBezTo>
                <a:cubicBezTo>
                  <a:pt x="21600" y="10858"/>
                  <a:pt x="21599" y="10917"/>
                  <a:pt x="21598" y="10975"/>
                </a:cubicBezTo>
                <a:lnTo>
                  <a:pt x="24298" y="11019"/>
                </a:lnTo>
                <a:lnTo>
                  <a:pt x="20030" y="15151"/>
                </a:lnTo>
                <a:lnTo>
                  <a:pt x="15898" y="10883"/>
                </a:lnTo>
                <a:lnTo>
                  <a:pt x="18597" y="10926"/>
                </a:lnTo>
                <a:close/>
              </a:path>
            </a:pathLst>
          </a:custGeom>
          <a:solidFill>
            <a:srgbClr val="00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Oval 11"/>
          <p:cNvSpPr>
            <a:spLocks noChangeArrowheads="1"/>
          </p:cNvSpPr>
          <p:nvPr/>
        </p:nvSpPr>
        <p:spPr bwMode="gray">
          <a:xfrm>
            <a:off x="0" y="3286124"/>
            <a:ext cx="2857520" cy="2643182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81961"/>
                  <a:invGamma/>
                </a:schemeClr>
              </a:gs>
            </a:gsLst>
            <a:lin ang="5400000" scaled="1"/>
          </a:gradFill>
          <a:ln w="57150">
            <a:solidFill>
              <a:srgbClr val="EAEAE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Rectangle 183"/>
          <p:cNvSpPr>
            <a:spLocks noChangeArrowheads="1"/>
          </p:cNvSpPr>
          <p:nvPr/>
        </p:nvSpPr>
        <p:spPr bwMode="gray">
          <a:xfrm>
            <a:off x="1928794" y="1071546"/>
            <a:ext cx="285752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FF"/>
                </a:solidFill>
                <a:latin typeface="Arial Black" pitchFamily="34" charset="0"/>
              </a:rPr>
              <a:t>Безударные</a:t>
            </a:r>
          </a:p>
          <a:p>
            <a:pPr algn="ctr"/>
            <a:r>
              <a:rPr lang="ru-RU" sz="2000" b="1" dirty="0" smtClean="0">
                <a:solidFill>
                  <a:srgbClr val="FFFFFF"/>
                </a:solidFill>
                <a:latin typeface="Arial Black" pitchFamily="34" charset="0"/>
              </a:rPr>
              <a:t>падежные</a:t>
            </a:r>
          </a:p>
          <a:p>
            <a:pPr algn="ctr"/>
            <a:r>
              <a:rPr lang="ru-RU" sz="2000" b="1" dirty="0" smtClean="0">
                <a:solidFill>
                  <a:srgbClr val="FFFFFF"/>
                </a:solidFill>
                <a:latin typeface="Arial Black" pitchFamily="34" charset="0"/>
              </a:rPr>
              <a:t>окончания существительных</a:t>
            </a:r>
            <a:endParaRPr lang="en-US" sz="2000" b="1" dirty="0">
              <a:solidFill>
                <a:srgbClr val="FFFFFF"/>
              </a:solidFill>
              <a:latin typeface="Arial Black" pitchFamily="34" charset="0"/>
            </a:endParaRPr>
          </a:p>
        </p:txBody>
      </p:sp>
      <p:sp>
        <p:nvSpPr>
          <p:cNvPr id="9" name="Rectangle 184"/>
          <p:cNvSpPr>
            <a:spLocks noChangeArrowheads="1"/>
          </p:cNvSpPr>
          <p:nvPr/>
        </p:nvSpPr>
        <p:spPr bwMode="gray">
          <a:xfrm>
            <a:off x="285720" y="3929066"/>
            <a:ext cx="2214578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Вспомнить окончание существительного этого склонения в нужном падеже.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Rectangle 185"/>
          <p:cNvSpPr>
            <a:spLocks noChangeArrowheads="1"/>
          </p:cNvSpPr>
          <p:nvPr/>
        </p:nvSpPr>
        <p:spPr bwMode="gray">
          <a:xfrm>
            <a:off x="4572000" y="4357694"/>
            <a:ext cx="213468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FFFF"/>
                </a:solidFill>
              </a:rPr>
              <a:t>Подобрать </a:t>
            </a:r>
          </a:p>
          <a:p>
            <a:pPr algn="ctr"/>
            <a:r>
              <a:rPr lang="ru-RU" b="1" dirty="0" smtClean="0">
                <a:solidFill>
                  <a:srgbClr val="FFFFFF"/>
                </a:solidFill>
              </a:rPr>
              <a:t>слово- ключик.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4929191" y="770126"/>
            <a:ext cx="3337390" cy="124326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Графический диктант</a:t>
            </a:r>
            <a:endParaRPr lang="ru-RU" sz="32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2198"/>
              </p:ext>
            </p:extLst>
          </p:nvPr>
        </p:nvGraphicFramePr>
        <p:xfrm>
          <a:off x="6151483" y="1980250"/>
          <a:ext cx="2174745" cy="906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949"/>
                <a:gridCol w="434949"/>
                <a:gridCol w="434949"/>
                <a:gridCol w="434949"/>
                <a:gridCol w="434949"/>
              </a:tblGrid>
              <a:tr h="30041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5411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11651104"/>
              </p:ext>
            </p:extLst>
          </p:nvPr>
        </p:nvGraphicFramePr>
        <p:xfrm>
          <a:off x="2123728" y="692696"/>
          <a:ext cx="4680520" cy="1737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416"/>
                <a:gridCol w="876619"/>
                <a:gridCol w="950416"/>
                <a:gridCol w="952653"/>
                <a:gridCol w="950416"/>
              </a:tblGrid>
              <a:tr h="756084">
                <a:tc>
                  <a:txBody>
                    <a:bodyPr/>
                    <a:lstStyle/>
                    <a:p>
                      <a:pPr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6000" dirty="0">
                          <a:effectLst/>
                        </a:rPr>
                        <a:t>1</a:t>
                      </a:r>
                      <a:endParaRPr lang="ru-RU" sz="5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6000" dirty="0">
                          <a:effectLst/>
                        </a:rPr>
                        <a:t>2</a:t>
                      </a:r>
                      <a:endParaRPr lang="ru-RU" sz="5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6000" dirty="0">
                          <a:effectLst/>
                        </a:rPr>
                        <a:t>3</a:t>
                      </a:r>
                      <a:endParaRPr lang="ru-RU" sz="5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6000" dirty="0">
                          <a:effectLst/>
                        </a:rPr>
                        <a:t>4</a:t>
                      </a:r>
                      <a:endParaRPr lang="ru-RU" sz="5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6000" dirty="0">
                          <a:effectLst/>
                        </a:rPr>
                        <a:t>5</a:t>
                      </a:r>
                      <a:endParaRPr lang="ru-RU" sz="5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56084">
                <a:tc>
                  <a:txBody>
                    <a:bodyPr/>
                    <a:lstStyle/>
                    <a:p>
                      <a:pPr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54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И</a:t>
                      </a:r>
                      <a:endParaRPr lang="ru-RU" sz="5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54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Е</a:t>
                      </a:r>
                      <a:endParaRPr lang="ru-RU" sz="5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54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Е</a:t>
                      </a:r>
                      <a:endParaRPr lang="ru-RU" sz="5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54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И</a:t>
                      </a:r>
                      <a:endParaRPr lang="ru-RU" sz="5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ru-RU" sz="54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Е</a:t>
                      </a:r>
                      <a:endParaRPr lang="ru-RU" sz="54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899592" y="3573016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Критерии оценивания</a:t>
            </a:r>
            <a:br>
              <a:rPr lang="ru-RU" dirty="0" smtClean="0"/>
            </a:br>
            <a:r>
              <a:rPr lang="ru-RU" dirty="0" smtClean="0"/>
              <a:t>«5» - 5 правильных ответов</a:t>
            </a:r>
            <a:br>
              <a:rPr lang="ru-RU" dirty="0" smtClean="0"/>
            </a:br>
            <a:r>
              <a:rPr lang="ru-RU" dirty="0" smtClean="0"/>
              <a:t>«4» - 4 правильных ответа</a:t>
            </a:r>
            <a:br>
              <a:rPr lang="ru-RU" dirty="0" smtClean="0"/>
            </a:br>
            <a:r>
              <a:rPr lang="ru-RU" dirty="0" smtClean="0"/>
              <a:t>«3» - 3 правильных ответа</a:t>
            </a:r>
            <a:br>
              <a:rPr lang="ru-RU" dirty="0" smtClean="0"/>
            </a:br>
            <a:r>
              <a:rPr lang="ru-RU" dirty="0" smtClean="0"/>
              <a:t>«2» - 2,1 правильных ответа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6448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7632848" cy="576064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 </a:t>
            </a:r>
            <a:r>
              <a:rPr lang="ru-RU" dirty="0" smtClean="0"/>
              <a:t>вариант </a:t>
            </a:r>
            <a:r>
              <a:rPr lang="ru-RU" dirty="0"/>
              <a:t>– составьте словосочетания из глаголов и существительных:</a:t>
            </a:r>
          </a:p>
          <a:p>
            <a:pPr lvl="0"/>
            <a:r>
              <a:rPr lang="ru-RU" dirty="0"/>
              <a:t>Рисовать, тетрадь</a:t>
            </a:r>
          </a:p>
          <a:p>
            <a:pPr lvl="0"/>
            <a:r>
              <a:rPr lang="ru-RU" dirty="0"/>
              <a:t>Работать, компьютер</a:t>
            </a:r>
          </a:p>
          <a:p>
            <a:pPr lvl="0"/>
            <a:r>
              <a:rPr lang="ru-RU" dirty="0"/>
              <a:t>побывать, Сибирь</a:t>
            </a:r>
          </a:p>
          <a:p>
            <a:pPr lvl="0"/>
            <a:r>
              <a:rPr lang="ru-RU" dirty="0"/>
              <a:t>плыть, Волга</a:t>
            </a:r>
          </a:p>
          <a:p>
            <a:pPr lvl="0"/>
            <a:r>
              <a:rPr lang="ru-RU" dirty="0"/>
              <a:t>приехать, бабушка</a:t>
            </a:r>
          </a:p>
          <a:p>
            <a:pPr lvl="0"/>
            <a:r>
              <a:rPr lang="ru-RU" dirty="0"/>
              <a:t>летал, самолет</a:t>
            </a:r>
          </a:p>
          <a:p>
            <a:r>
              <a:rPr lang="ru-RU" dirty="0" smtClean="0"/>
              <a:t>2 вариант </a:t>
            </a:r>
            <a:r>
              <a:rPr lang="ru-RU" dirty="0"/>
              <a:t>– вставить </a:t>
            </a:r>
            <a:r>
              <a:rPr lang="ru-RU" dirty="0" smtClean="0"/>
              <a:t>предлоги и окончания</a:t>
            </a:r>
            <a:endParaRPr lang="ru-RU" dirty="0"/>
          </a:p>
          <a:p>
            <a:pPr lvl="0"/>
            <a:r>
              <a:rPr lang="ru-RU" dirty="0"/>
              <a:t>читал ……. животных</a:t>
            </a:r>
          </a:p>
          <a:p>
            <a:pPr lvl="0"/>
            <a:r>
              <a:rPr lang="ru-RU" dirty="0"/>
              <a:t>варенье ……</a:t>
            </a:r>
            <a:r>
              <a:rPr lang="ru-RU" dirty="0" smtClean="0"/>
              <a:t>земляник..</a:t>
            </a:r>
            <a:endParaRPr lang="ru-RU" dirty="0"/>
          </a:p>
          <a:p>
            <a:pPr lvl="0"/>
            <a:r>
              <a:rPr lang="ru-RU" dirty="0"/>
              <a:t>летел …….. лугом</a:t>
            </a:r>
          </a:p>
          <a:p>
            <a:pPr lvl="0"/>
            <a:r>
              <a:rPr lang="ru-RU" dirty="0"/>
              <a:t>рос ….. елью</a:t>
            </a:r>
          </a:p>
          <a:p>
            <a:pPr lvl="0"/>
            <a:r>
              <a:rPr lang="ru-RU" dirty="0"/>
              <a:t>иду ……….</a:t>
            </a:r>
            <a:r>
              <a:rPr lang="ru-RU" dirty="0" err="1" smtClean="0"/>
              <a:t>тропинк</a:t>
            </a:r>
            <a:r>
              <a:rPr lang="ru-RU" dirty="0" smtClean="0"/>
              <a:t>..</a:t>
            </a:r>
            <a:endParaRPr lang="ru-RU" dirty="0"/>
          </a:p>
          <a:p>
            <a:pPr lvl="0"/>
            <a:r>
              <a:rPr lang="ru-RU" dirty="0"/>
              <a:t>катался ……..</a:t>
            </a:r>
            <a:r>
              <a:rPr lang="ru-RU" dirty="0" smtClean="0"/>
              <a:t>велосипед..</a:t>
            </a:r>
            <a:endParaRPr lang="ru-RU" dirty="0"/>
          </a:p>
          <a:p>
            <a:r>
              <a:rPr lang="ru-RU" dirty="0"/>
              <a:t>3 </a:t>
            </a:r>
            <a:r>
              <a:rPr lang="ru-RU" dirty="0" smtClean="0"/>
              <a:t>вариант </a:t>
            </a:r>
            <a:r>
              <a:rPr lang="ru-RU" dirty="0"/>
              <a:t>– вставить окончания</a:t>
            </a:r>
          </a:p>
          <a:p>
            <a:pPr lvl="0"/>
            <a:r>
              <a:rPr lang="ru-RU" dirty="0"/>
              <a:t>добежать до рек….</a:t>
            </a:r>
          </a:p>
          <a:p>
            <a:pPr lvl="0"/>
            <a:r>
              <a:rPr lang="ru-RU" dirty="0"/>
              <a:t>иду по </a:t>
            </a:r>
            <a:r>
              <a:rPr lang="ru-RU" dirty="0" err="1"/>
              <a:t>тропинк</a:t>
            </a:r>
            <a:r>
              <a:rPr lang="ru-RU" dirty="0"/>
              <a:t>…..</a:t>
            </a:r>
          </a:p>
          <a:p>
            <a:pPr lvl="0"/>
            <a:r>
              <a:rPr lang="ru-RU" dirty="0"/>
              <a:t>спал в </a:t>
            </a:r>
            <a:r>
              <a:rPr lang="ru-RU" dirty="0" err="1"/>
              <a:t>кроват</a:t>
            </a:r>
            <a:r>
              <a:rPr lang="ru-RU" dirty="0"/>
              <a:t>……</a:t>
            </a:r>
          </a:p>
          <a:p>
            <a:pPr lvl="0"/>
            <a:r>
              <a:rPr lang="ru-RU" dirty="0"/>
              <a:t>был на </a:t>
            </a:r>
            <a:r>
              <a:rPr lang="ru-RU" dirty="0" err="1"/>
              <a:t>площад</a:t>
            </a:r>
            <a:r>
              <a:rPr lang="ru-RU" dirty="0"/>
              <a:t>…..</a:t>
            </a:r>
          </a:p>
          <a:p>
            <a:pPr lvl="0"/>
            <a:r>
              <a:rPr lang="ru-RU" dirty="0"/>
              <a:t>работал на завод….</a:t>
            </a:r>
          </a:p>
          <a:p>
            <a:pPr lvl="0"/>
            <a:r>
              <a:rPr lang="ru-RU" dirty="0"/>
              <a:t>ушки на </a:t>
            </a:r>
            <a:r>
              <a:rPr lang="ru-RU" dirty="0" err="1"/>
              <a:t>макушк</a:t>
            </a:r>
            <a:r>
              <a:rPr lang="ru-RU" dirty="0"/>
              <a:t>….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89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7632848" cy="576064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 </a:t>
            </a:r>
            <a:r>
              <a:rPr lang="ru-RU" dirty="0" smtClean="0"/>
              <a:t>вариант </a:t>
            </a:r>
            <a:r>
              <a:rPr lang="ru-RU" dirty="0"/>
              <a:t>– составьте словосочетания из глаголов и существительных:</a:t>
            </a:r>
          </a:p>
          <a:p>
            <a:pPr lvl="0"/>
            <a:r>
              <a:rPr lang="ru-RU" dirty="0" smtClean="0"/>
              <a:t>Рисовать в тетради</a:t>
            </a:r>
            <a:endParaRPr lang="ru-RU" dirty="0"/>
          </a:p>
          <a:p>
            <a:pPr lvl="0"/>
            <a:r>
              <a:rPr lang="ru-RU" dirty="0" smtClean="0"/>
              <a:t>Работать</a:t>
            </a:r>
            <a:r>
              <a:rPr lang="ru-RU" dirty="0"/>
              <a:t> </a:t>
            </a:r>
            <a:r>
              <a:rPr lang="ru-RU" dirty="0" smtClean="0"/>
              <a:t>на компьютере</a:t>
            </a:r>
            <a:endParaRPr lang="ru-RU" dirty="0"/>
          </a:p>
          <a:p>
            <a:pPr lvl="0"/>
            <a:r>
              <a:rPr lang="ru-RU" dirty="0" smtClean="0"/>
              <a:t>Побывать</a:t>
            </a:r>
            <a:r>
              <a:rPr lang="ru-RU" dirty="0" smtClean="0"/>
              <a:t> в Сибири</a:t>
            </a:r>
            <a:endParaRPr lang="ru-RU" dirty="0"/>
          </a:p>
          <a:p>
            <a:pPr lvl="0"/>
            <a:r>
              <a:rPr lang="ru-RU" dirty="0" smtClean="0"/>
              <a:t>Плыть по Волге</a:t>
            </a:r>
            <a:endParaRPr lang="ru-RU" dirty="0"/>
          </a:p>
          <a:p>
            <a:pPr lvl="0"/>
            <a:r>
              <a:rPr lang="ru-RU" dirty="0" smtClean="0"/>
              <a:t>Приехать к  бабушке</a:t>
            </a:r>
            <a:endParaRPr lang="ru-RU" dirty="0"/>
          </a:p>
          <a:p>
            <a:pPr lvl="0"/>
            <a:r>
              <a:rPr lang="ru-RU" dirty="0" smtClean="0"/>
              <a:t>Летать на самолете</a:t>
            </a:r>
            <a:endParaRPr lang="ru-RU" dirty="0"/>
          </a:p>
          <a:p>
            <a:r>
              <a:rPr lang="ru-RU" dirty="0" smtClean="0"/>
              <a:t>2 вариант </a:t>
            </a:r>
            <a:r>
              <a:rPr lang="ru-RU" dirty="0"/>
              <a:t>– вставить </a:t>
            </a:r>
            <a:r>
              <a:rPr lang="ru-RU" dirty="0" smtClean="0"/>
              <a:t>предлоги и окончания</a:t>
            </a:r>
            <a:endParaRPr lang="ru-RU" dirty="0"/>
          </a:p>
          <a:p>
            <a:pPr lvl="0"/>
            <a:r>
              <a:rPr lang="ru-RU" dirty="0" smtClean="0"/>
              <a:t>Читал о животных</a:t>
            </a:r>
            <a:endParaRPr lang="ru-RU" dirty="0"/>
          </a:p>
          <a:p>
            <a:pPr lvl="0"/>
            <a:r>
              <a:rPr lang="ru-RU" dirty="0" smtClean="0"/>
              <a:t>Варенье из земляники</a:t>
            </a:r>
            <a:endParaRPr lang="ru-RU" dirty="0"/>
          </a:p>
          <a:p>
            <a:pPr lvl="0"/>
            <a:r>
              <a:rPr lang="ru-RU" dirty="0"/>
              <a:t>Л</a:t>
            </a:r>
            <a:r>
              <a:rPr lang="ru-RU" dirty="0" smtClean="0"/>
              <a:t>етел </a:t>
            </a:r>
            <a:r>
              <a:rPr lang="ru-RU" dirty="0" smtClean="0"/>
              <a:t>над </a:t>
            </a:r>
            <a:r>
              <a:rPr lang="ru-RU" dirty="0" smtClean="0"/>
              <a:t>лугом</a:t>
            </a:r>
            <a:endParaRPr lang="ru-RU" dirty="0"/>
          </a:p>
          <a:p>
            <a:pPr lvl="0"/>
            <a:r>
              <a:rPr lang="ru-RU" dirty="0" smtClean="0"/>
              <a:t>Рос под  </a:t>
            </a:r>
            <a:r>
              <a:rPr lang="ru-RU" dirty="0"/>
              <a:t>елью</a:t>
            </a:r>
          </a:p>
          <a:p>
            <a:pPr lvl="0"/>
            <a:r>
              <a:rPr lang="ru-RU" dirty="0"/>
              <a:t>И</a:t>
            </a:r>
            <a:r>
              <a:rPr lang="ru-RU" dirty="0" smtClean="0"/>
              <a:t>ду </a:t>
            </a:r>
            <a:r>
              <a:rPr lang="ru-RU" dirty="0" smtClean="0"/>
              <a:t>по </a:t>
            </a:r>
            <a:r>
              <a:rPr lang="ru-RU" dirty="0" smtClean="0"/>
              <a:t>тропинк</a:t>
            </a:r>
            <a:r>
              <a:rPr lang="ru-RU" dirty="0"/>
              <a:t>е</a:t>
            </a:r>
            <a:endParaRPr lang="ru-RU" dirty="0"/>
          </a:p>
          <a:p>
            <a:pPr lvl="0"/>
            <a:r>
              <a:rPr lang="ru-RU" dirty="0"/>
              <a:t>К</a:t>
            </a:r>
            <a:r>
              <a:rPr lang="ru-RU" dirty="0" smtClean="0"/>
              <a:t>атался </a:t>
            </a:r>
            <a:r>
              <a:rPr lang="ru-RU" dirty="0" smtClean="0"/>
              <a:t>на </a:t>
            </a:r>
            <a:r>
              <a:rPr lang="ru-RU" dirty="0" smtClean="0"/>
              <a:t>велосипеде</a:t>
            </a:r>
            <a:endParaRPr lang="ru-RU" dirty="0"/>
          </a:p>
          <a:p>
            <a:r>
              <a:rPr lang="ru-RU" dirty="0"/>
              <a:t>3 </a:t>
            </a:r>
            <a:r>
              <a:rPr lang="ru-RU" dirty="0" smtClean="0"/>
              <a:t>вариант </a:t>
            </a:r>
            <a:r>
              <a:rPr lang="ru-RU" dirty="0"/>
              <a:t>– вставить окончания</a:t>
            </a:r>
          </a:p>
          <a:p>
            <a:pPr lvl="0"/>
            <a:r>
              <a:rPr lang="ru-RU" dirty="0"/>
              <a:t>Д</a:t>
            </a:r>
            <a:r>
              <a:rPr lang="ru-RU" dirty="0" smtClean="0"/>
              <a:t>обежать </a:t>
            </a:r>
            <a:r>
              <a:rPr lang="ru-RU" dirty="0"/>
              <a:t>до </a:t>
            </a:r>
            <a:r>
              <a:rPr lang="ru-RU" dirty="0" smtClean="0"/>
              <a:t>реки </a:t>
            </a:r>
            <a:endParaRPr lang="ru-RU" dirty="0"/>
          </a:p>
          <a:p>
            <a:pPr lvl="0"/>
            <a:r>
              <a:rPr lang="ru-RU" dirty="0"/>
              <a:t>И</a:t>
            </a:r>
            <a:r>
              <a:rPr lang="ru-RU" dirty="0" smtClean="0"/>
              <a:t>ду </a:t>
            </a:r>
            <a:r>
              <a:rPr lang="ru-RU" dirty="0"/>
              <a:t>по </a:t>
            </a:r>
            <a:r>
              <a:rPr lang="ru-RU" dirty="0" smtClean="0"/>
              <a:t>тропинке </a:t>
            </a:r>
            <a:endParaRPr lang="ru-RU" dirty="0"/>
          </a:p>
          <a:p>
            <a:pPr lvl="0"/>
            <a:r>
              <a:rPr lang="ru-RU" dirty="0"/>
              <a:t>С</a:t>
            </a:r>
            <a:r>
              <a:rPr lang="ru-RU" dirty="0" smtClean="0"/>
              <a:t>пал </a:t>
            </a:r>
            <a:r>
              <a:rPr lang="ru-RU" dirty="0"/>
              <a:t>в </a:t>
            </a:r>
            <a:r>
              <a:rPr lang="ru-RU" dirty="0" smtClean="0"/>
              <a:t>кровати</a:t>
            </a:r>
            <a:endParaRPr lang="ru-RU" dirty="0"/>
          </a:p>
          <a:p>
            <a:pPr lvl="0"/>
            <a:r>
              <a:rPr lang="ru-RU" dirty="0"/>
              <a:t>Б</a:t>
            </a:r>
            <a:r>
              <a:rPr lang="ru-RU" dirty="0" smtClean="0"/>
              <a:t>ыл </a:t>
            </a:r>
            <a:r>
              <a:rPr lang="ru-RU" dirty="0"/>
              <a:t>на </a:t>
            </a:r>
            <a:r>
              <a:rPr lang="ru-RU" dirty="0" smtClean="0"/>
              <a:t>площад</a:t>
            </a:r>
            <a:r>
              <a:rPr lang="ru-RU" dirty="0"/>
              <a:t>и</a:t>
            </a:r>
            <a:endParaRPr lang="ru-RU" dirty="0"/>
          </a:p>
          <a:p>
            <a:pPr lvl="0"/>
            <a:r>
              <a:rPr lang="ru-RU" dirty="0"/>
              <a:t>Р</a:t>
            </a:r>
            <a:r>
              <a:rPr lang="ru-RU" dirty="0" smtClean="0"/>
              <a:t>аботал </a:t>
            </a:r>
            <a:r>
              <a:rPr lang="ru-RU" dirty="0"/>
              <a:t>на </a:t>
            </a:r>
            <a:r>
              <a:rPr lang="ru-RU" dirty="0" smtClean="0"/>
              <a:t>завод</a:t>
            </a:r>
            <a:r>
              <a:rPr lang="ru-RU" dirty="0"/>
              <a:t>е</a:t>
            </a:r>
            <a:endParaRPr lang="ru-RU" dirty="0"/>
          </a:p>
          <a:p>
            <a:pPr lvl="0"/>
            <a:r>
              <a:rPr lang="ru-RU" dirty="0"/>
              <a:t>У</a:t>
            </a:r>
            <a:r>
              <a:rPr lang="ru-RU" dirty="0" smtClean="0"/>
              <a:t>шки </a:t>
            </a:r>
            <a:r>
              <a:rPr lang="ru-RU" dirty="0"/>
              <a:t>на </a:t>
            </a:r>
            <a:r>
              <a:rPr lang="ru-RU" dirty="0" smtClean="0"/>
              <a:t>макушк</a:t>
            </a:r>
            <a:r>
              <a:rPr lang="ru-RU" dirty="0"/>
              <a:t>е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635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Прочитай текст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72816"/>
            <a:ext cx="6831861" cy="404604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 err="1" smtClean="0"/>
              <a:t>З..мой</a:t>
            </a:r>
            <a:r>
              <a:rPr lang="ru-RU" dirty="0" smtClean="0"/>
              <a:t> в заснеженном лесу з..</a:t>
            </a:r>
            <a:r>
              <a:rPr lang="ru-RU" dirty="0" err="1" smtClean="0"/>
              <a:t>леная</a:t>
            </a:r>
            <a:r>
              <a:rPr lang="ru-RU" dirty="0" smtClean="0"/>
              <a:t> в белой </a:t>
            </a:r>
            <a:r>
              <a:rPr lang="ru-RU" dirty="0" err="1" smtClean="0"/>
              <a:t>шапочк</a:t>
            </a:r>
            <a:r>
              <a:rPr lang="ru-RU" dirty="0" smtClean="0"/>
              <a:t>.. и белом шарфик.. елочка – первая красавица. Войдешь в </a:t>
            </a:r>
            <a:r>
              <a:rPr lang="ru-RU" dirty="0" err="1" smtClean="0"/>
              <a:t>ельн</a:t>
            </a:r>
            <a:r>
              <a:rPr lang="ru-RU" dirty="0" smtClean="0"/>
              <a:t>..к, а там, наперекор зиме, ж..</a:t>
            </a:r>
            <a:r>
              <a:rPr lang="ru-RU" dirty="0" err="1" smtClean="0"/>
              <a:t>вая</a:t>
            </a:r>
            <a:r>
              <a:rPr lang="ru-RU" dirty="0" smtClean="0"/>
              <a:t> </a:t>
            </a:r>
            <a:r>
              <a:rPr lang="ru-RU" dirty="0" err="1" smtClean="0"/>
              <a:t>зел</a:t>
            </a:r>
            <a:r>
              <a:rPr lang="ru-RU" dirty="0" smtClean="0"/>
              <a:t>..</a:t>
            </a:r>
            <a:r>
              <a:rPr lang="ru-RU" dirty="0" err="1" smtClean="0"/>
              <a:t>нь</a:t>
            </a:r>
            <a:r>
              <a:rPr lang="ru-RU" dirty="0" smtClean="0"/>
              <a:t> – сразу позабудешь о мороз.. .</a:t>
            </a:r>
          </a:p>
          <a:p>
            <a:pPr marL="0" indent="0" algn="r">
              <a:buNone/>
            </a:pPr>
            <a:r>
              <a:rPr lang="ru-RU" dirty="0" smtClean="0"/>
              <a:t>Ю. Дмитриев</a:t>
            </a:r>
          </a:p>
          <a:p>
            <a:pPr marL="0" indent="0">
              <a:buNone/>
            </a:pPr>
            <a:r>
              <a:rPr lang="ru-RU" dirty="0" smtClean="0"/>
              <a:t>- Что вы прочитали? </a:t>
            </a:r>
          </a:p>
          <a:p>
            <a:pPr marL="0" indent="0">
              <a:buNone/>
            </a:pPr>
            <a:r>
              <a:rPr lang="ru-RU" dirty="0" smtClean="0"/>
              <a:t>- Что такое текст?</a:t>
            </a:r>
          </a:p>
          <a:p>
            <a:pPr marL="0" indent="0">
              <a:buNone/>
            </a:pPr>
            <a:r>
              <a:rPr lang="ru-RU" dirty="0" smtClean="0"/>
              <a:t>- Являются ли данные предложения текстом?</a:t>
            </a:r>
          </a:p>
          <a:p>
            <a:pPr marL="0" indent="0">
              <a:buNone/>
            </a:pPr>
            <a:r>
              <a:rPr lang="ru-RU" dirty="0" smtClean="0"/>
              <a:t>- Назовите тему и главную мысль.</a:t>
            </a:r>
          </a:p>
          <a:p>
            <a:pPr marL="0" indent="0">
              <a:buNone/>
            </a:pPr>
            <a:r>
              <a:rPr lang="ru-RU" dirty="0" smtClean="0"/>
              <a:t>- Как можно озаглавить текст?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9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https://avatars.mds.yandex.net/i?id=d789841d49ac6d4bafc94279082202a59a46ebf7-794799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5" y="692696"/>
            <a:ext cx="4990153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32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u="sng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олшебница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187624" y="2060848"/>
            <a:ext cx="7056784" cy="3605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ву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вы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во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33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00999" y="4293096"/>
            <a:ext cx="7743852" cy="14573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«Иван Родил Девчонку, Велел Тащить Пеленку».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По первым буквам прочитай, </a:t>
            </a:r>
            <a:br>
              <a:rPr lang="ru-RU" sz="4000" dirty="0" smtClean="0"/>
            </a:br>
            <a:r>
              <a:rPr lang="ru-RU" sz="4000" dirty="0" smtClean="0"/>
              <a:t>Все шесть братишек называй.</a:t>
            </a:r>
            <a:br>
              <a:rPr lang="ru-RU" sz="4000" dirty="0" smtClean="0"/>
            </a:br>
            <a:r>
              <a:rPr lang="ru-RU" sz="4000" dirty="0" smtClean="0"/>
              <a:t>Их имена скорей скажи. </a:t>
            </a:r>
            <a:br>
              <a:rPr lang="ru-RU" sz="4000" dirty="0" smtClean="0"/>
            </a:br>
            <a:r>
              <a:rPr lang="ru-RU" sz="4000" dirty="0" smtClean="0"/>
              <a:t>Конечно, это….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500166" y="4500570"/>
            <a:ext cx="6400800" cy="1752600"/>
          </a:xfrm>
        </p:spPr>
        <p:txBody>
          <a:bodyPr/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ПАДЕЖИ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7" name="Picture 2" descr="http://opr.catalog.ppub.ru/images/big/779b2947-2700-11e1-b408-0050569c12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98" y="5202440"/>
            <a:ext cx="1660634" cy="16606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cloud.prezentacii.org/19/05/12790/images/screen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928926" y="4857760"/>
            <a:ext cx="6858000" cy="165576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имя существительное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1934" y="214290"/>
            <a:ext cx="47863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Arial Black" pitchFamily="34" charset="0"/>
              </a:rPr>
              <a:t>Всё что существует, оно обозначает,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Arial Black" pitchFamily="34" charset="0"/>
              </a:rPr>
              <a:t>На вопросы КТО? и ЧТО? верно отвечает.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Arial Black" pitchFamily="34" charset="0"/>
              </a:rPr>
              <a:t>А чтоб не обижался весь честной народ,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Arial Black" pitchFamily="34" charset="0"/>
              </a:rPr>
              <a:t>Оно всегда имеет и число, и род.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Arial Black" pitchFamily="34" charset="0"/>
              </a:rPr>
              <a:t>У него к тому же три склоненья есть,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Arial Black" pitchFamily="34" charset="0"/>
              </a:rPr>
              <a:t>Падежей различных сразу целых шесть.</a:t>
            </a:r>
          </a:p>
        </p:txBody>
      </p:sp>
      <p:pic>
        <p:nvPicPr>
          <p:cNvPr id="29698" name="Picture 2" descr="https://ds03.infourok.ru/uploads/ex/0b5d/000402fc-da40e28c/im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4214810" cy="6334104"/>
          </a:xfrm>
          <a:prstGeom prst="rect">
            <a:avLst/>
          </a:prstGeom>
          <a:noFill/>
        </p:spPr>
      </p:pic>
      <p:pic>
        <p:nvPicPr>
          <p:cNvPr id="8" name="Picture 2" descr="http://opr.catalog.ppub.ru/images/big/779b2947-2700-11e1-b408-0050569c12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3366" y="5174334"/>
            <a:ext cx="1660634" cy="16606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73707" y="562788"/>
            <a:ext cx="7689835" cy="374365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ts val="5800"/>
              </a:lnSpc>
            </a:pPr>
            <a:r>
              <a:rPr lang="ru-RU" sz="3600" b="1" dirty="0" smtClean="0">
                <a:solidFill>
                  <a:srgbClr val="7030A0"/>
                </a:solidFill>
              </a:rPr>
              <a:t>Если гласная плохо слышится,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Эта гласная очень коварная,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Ведь с ошибкою слово напишется,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Если гласная —…</a:t>
            </a:r>
            <a:endParaRPr lang="ru-RU" sz="3600" b="1" i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nstantia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815454" y="4611972"/>
            <a:ext cx="6858000" cy="1655762"/>
          </a:xfrm>
        </p:spPr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Безударная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5" name="Picture 2" descr="http://opr.catalog.ppub.ru/images/big/779b2947-2700-11e1-b408-0050569c12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0" y="5197366"/>
            <a:ext cx="1660634" cy="16606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5720" y="785794"/>
            <a:ext cx="4929222" cy="403187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Часть слова, известная всем.</a:t>
            </a:r>
            <a:br>
              <a:rPr lang="ru-RU" sz="3200" dirty="0" smtClean="0"/>
            </a:br>
            <a:r>
              <a:rPr lang="ru-RU" sz="3200" dirty="0" smtClean="0"/>
              <a:t>Не быть его может совсем,</a:t>
            </a:r>
            <a:br>
              <a:rPr lang="ru-RU" sz="3200" dirty="0" smtClean="0"/>
            </a:br>
            <a:r>
              <a:rPr lang="ru-RU" sz="3200" dirty="0" smtClean="0"/>
              <a:t>Оно может быть звуковое,</a:t>
            </a:r>
            <a:br>
              <a:rPr lang="ru-RU" sz="3200" dirty="0" smtClean="0"/>
            </a:br>
            <a:r>
              <a:rPr lang="ru-RU" sz="3200" dirty="0" smtClean="0"/>
              <a:t>А может быть и нулевое...</a:t>
            </a:r>
            <a:endParaRPr lang="ru-RU" sz="3200" b="1" i="1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nstantia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-214346" y="5429264"/>
            <a:ext cx="6858000" cy="1000108"/>
          </a:xfrm>
        </p:spPr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окончание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5" name="Picture 2" descr="https://urok.1sept.ru/%D1%81%D1%82%D0%B0%D1%82%D1%8C%D0%B8/533051/img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285860"/>
            <a:ext cx="3810000" cy="5076826"/>
          </a:xfrm>
          <a:prstGeom prst="rect">
            <a:avLst/>
          </a:prstGeom>
          <a:noFill/>
        </p:spPr>
      </p:pic>
      <p:pic>
        <p:nvPicPr>
          <p:cNvPr id="8" name="Picture 2" descr="http://opr.catalog.ppub.ru/images/big/779b2947-2700-11e1-b408-0050569c12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50" y="5197366"/>
            <a:ext cx="1660634" cy="16606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1974</TotalTime>
  <Words>812</Words>
  <Application>Microsoft Office PowerPoint</Application>
  <PresentationFormat>Экран (4:3)</PresentationFormat>
  <Paragraphs>236</Paragraphs>
  <Slides>35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Кнопка</vt:lpstr>
      <vt:lpstr>Урок русского языка</vt:lpstr>
      <vt:lpstr>Презентация PowerPoint</vt:lpstr>
      <vt:lpstr>Презентация PowerPoint</vt:lpstr>
      <vt:lpstr>Волшебница </vt:lpstr>
      <vt:lpstr>         «Иван Родил Девчонку, Велел Тащить Пеленку». По первым буквам прочитай,  Все шесть братишек называй. Их имена скорей скажи.  Конечно, это….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На уроке мы сможем:</vt:lpstr>
      <vt:lpstr>Чтобы правильно написать безударное  окончание существительного надо: </vt:lpstr>
      <vt:lpstr>                                                    Проверь себя!  Чтобы правильно написать падежное окончание существительного надо: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Алгоритм работы:       </vt:lpstr>
      <vt:lpstr>Викторина слова-ключики: рука, плечо, грудь</vt:lpstr>
      <vt:lpstr>ПРОВЕРЬ СЕБЯ!</vt:lpstr>
      <vt:lpstr>Презентация PowerPoint</vt:lpstr>
      <vt:lpstr>Физкультминутка </vt:lpstr>
      <vt:lpstr>Соедини существительные с безударными окончаниями и существительные  того же склонения  с ударными окончаниями: </vt:lpstr>
      <vt:lpstr>                                     Проверь себя</vt:lpstr>
      <vt:lpstr>К высокой ел.. на заснеженной полян.. убегает от лисичк.. пушистый зайчик.</vt:lpstr>
      <vt:lpstr>К высокой елИ на заснеженной полянЕ убегает от лисичкИ пушистый зайчик.</vt:lpstr>
      <vt:lpstr>Работа в парах </vt:lpstr>
      <vt:lpstr>Графический диктант</vt:lpstr>
      <vt:lpstr>Критерии оценивания «5» - 5 правильных ответов «4» - 4 правильных ответа «3» - 3 правильных ответа «2» - 2,1 правильных ответа</vt:lpstr>
      <vt:lpstr>Презентация PowerPoint</vt:lpstr>
      <vt:lpstr>Презентация PowerPoint</vt:lpstr>
      <vt:lpstr>Прочитай текст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Ёжик</cp:lastModifiedBy>
  <cp:revision>38</cp:revision>
  <dcterms:created xsi:type="dcterms:W3CDTF">2016-05-11T09:30:30Z</dcterms:created>
  <dcterms:modified xsi:type="dcterms:W3CDTF">2022-12-21T04:29:43Z</dcterms:modified>
</cp:coreProperties>
</file>